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2" r:id="rId1"/>
  </p:sldMasterIdLst>
  <p:notesMasterIdLst>
    <p:notesMasterId r:id="rId40"/>
  </p:notesMasterIdLst>
  <p:handoutMasterIdLst>
    <p:handoutMasterId r:id="rId41"/>
  </p:handoutMasterIdLst>
  <p:sldIdLst>
    <p:sldId id="365" r:id="rId2"/>
    <p:sldId id="383" r:id="rId3"/>
    <p:sldId id="366" r:id="rId4"/>
    <p:sldId id="384" r:id="rId5"/>
    <p:sldId id="398" r:id="rId6"/>
    <p:sldId id="386" r:id="rId7"/>
    <p:sldId id="387" r:id="rId8"/>
    <p:sldId id="388" r:id="rId9"/>
    <p:sldId id="389" r:id="rId10"/>
    <p:sldId id="390" r:id="rId11"/>
    <p:sldId id="391" r:id="rId12"/>
    <p:sldId id="393" r:id="rId13"/>
    <p:sldId id="394" r:id="rId14"/>
    <p:sldId id="376" r:id="rId15"/>
    <p:sldId id="377" r:id="rId16"/>
    <p:sldId id="370" r:id="rId17"/>
    <p:sldId id="395" r:id="rId18"/>
    <p:sldId id="402" r:id="rId19"/>
    <p:sldId id="403" r:id="rId20"/>
    <p:sldId id="412" r:id="rId21"/>
    <p:sldId id="404" r:id="rId22"/>
    <p:sldId id="396" r:id="rId23"/>
    <p:sldId id="408" r:id="rId24"/>
    <p:sldId id="409" r:id="rId25"/>
    <p:sldId id="410" r:id="rId26"/>
    <p:sldId id="378" r:id="rId27"/>
    <p:sldId id="397" r:id="rId28"/>
    <p:sldId id="405" r:id="rId29"/>
    <p:sldId id="399" r:id="rId30"/>
    <p:sldId id="406" r:id="rId31"/>
    <p:sldId id="407" r:id="rId32"/>
    <p:sldId id="372" r:id="rId33"/>
    <p:sldId id="380" r:id="rId34"/>
    <p:sldId id="400" r:id="rId35"/>
    <p:sldId id="401" r:id="rId36"/>
    <p:sldId id="373" r:id="rId37"/>
    <p:sldId id="374" r:id="rId38"/>
    <p:sldId id="284"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43E202-C981-4AB5-9AD2-9E48C6A5DA5B}" v="28" dt="2024-07-17T16:59:37.413"/>
    <p1510:client id="{6426A9BC-C240-4730-9C05-ACA02F72499E}" v="616" dt="2024-07-18T16:52:39.240"/>
    <p1510:client id="{6D3587DD-8311-4BE1-9978-79A1CEA690E2}" v="55" dt="2024-07-18T16:50:48.645"/>
    <p1510:client id="{6D7A7B54-F70F-4501-88C6-298426F64B6C}" v="570" dt="2024-07-18T14:17:57.604"/>
    <p1510:client id="{8BEE8FF1-BAF0-4F18-AA8B-44378D548420}" v="447" dt="2024-07-17T16:54:46.484"/>
    <p1510:client id="{98F46E7C-9805-448F-A0A7-A00346BB1100}" v="651" dt="2024-07-18T16:44:13.672"/>
    <p1510:client id="{9FA2E4E8-367C-4F5F-B9EF-897C61C1C271}" v="26" dt="2024-07-17T17:15:33.652"/>
    <p1510:client id="{E1CBD4D6-27BC-4F71-8B42-7944741235D7}" v="32" dt="2024-07-17T16:57:07.145"/>
    <p1510:client id="{E1EF8F70-45DA-492C-A3BD-D33C95EF5610}" v="41" dt="2024-07-17T17:19:04.1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74" d="100"/>
          <a:sy n="74" d="100"/>
        </p:scale>
        <p:origin x="1042"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D1342DD-3D60-4CB2-B04B-945A148BE5CA}" type="datetimeFigureOut">
              <a:rPr lang="en-US" smtClean="0"/>
              <a:pPr/>
              <a:t>7/19/2024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en-US"/>
              <a:t>Department of CS&amp;E,Acharya Institute of technology</a:t>
            </a: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BC1CD5E-AF65-417A-8F37-9C7FC14A05E7}"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dt="0"/>
</p:handoutMaster>
</file>

<file path=ppt/media/hdphoto1.wdp>
</file>

<file path=ppt/media/image1.jpeg>
</file>

<file path=ppt/media/image2.jpg>
</file>

<file path=ppt/media/image3.jpe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15499E5-5CF3-425B-9764-AB56ED7C0C01}" type="datetimeFigureOut">
              <a:rPr lang="en-US" smtClean="0"/>
              <a:pPr/>
              <a:t>7/19/2024</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r>
              <a:rPr lang="en-US"/>
              <a:t>Department of CS&amp;E,Acharya Institute of technology</a:t>
            </a:r>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8B8AD0-F181-4DE5-A29F-B8401C614FB2}" type="slidenum">
              <a:rPr lang="en-IN" smtClean="0"/>
              <a:pPr/>
              <a:t>‹#›</a:t>
            </a:fld>
            <a:endParaRPr lang="en-IN"/>
          </a:p>
        </p:txBody>
      </p:sp>
    </p:spTree>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a:p>
        </p:txBody>
      </p:sp>
      <p:sp>
        <p:nvSpPr>
          <p:cNvPr id="4" name="Slide Number Placeholder 3"/>
          <p:cNvSpPr>
            <a:spLocks noGrp="1"/>
          </p:cNvSpPr>
          <p:nvPr>
            <p:ph type="sldNum" sz="quarter" idx="10"/>
          </p:nvPr>
        </p:nvSpPr>
        <p:spPr/>
        <p:txBody>
          <a:bodyPr/>
          <a:lstStyle/>
          <a:p>
            <a:fld id="{328B8AD0-F181-4DE5-A29F-B8401C614FB2}" type="slidenum">
              <a:rPr lang="en-IN" smtClean="0"/>
              <a:pPr/>
              <a:t>1</a:t>
            </a:fld>
            <a:endParaRPr lang="en-IN"/>
          </a:p>
        </p:txBody>
      </p:sp>
      <p:sp>
        <p:nvSpPr>
          <p:cNvPr id="5" name="Footer Placeholder 4"/>
          <p:cNvSpPr>
            <a:spLocks noGrp="1"/>
          </p:cNvSpPr>
          <p:nvPr>
            <p:ph type="ftr" sz="quarter" idx="11"/>
          </p:nvPr>
        </p:nvSpPr>
        <p:spPr/>
        <p:txBody>
          <a:bodyPr/>
          <a:lstStyle/>
          <a:p>
            <a:r>
              <a:rPr lang="en-US"/>
              <a:t>Department of CS&amp;E,Acharya Institute of technology</a:t>
            </a:r>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727200" y="3200400"/>
            <a:ext cx="85344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E2AF849F-D942-41A7-94B9-17C1F1C86144}" type="datetime5">
              <a:rPr lang="en-US" smtClean="0"/>
              <a:pPr/>
              <a:t>19-Jul-24</a:t>
            </a:fld>
            <a:endParaRPr lang="en-US"/>
          </a:p>
        </p:txBody>
      </p:sp>
      <p:sp>
        <p:nvSpPr>
          <p:cNvPr id="17" name="Footer Placeholder 16"/>
          <p:cNvSpPr>
            <a:spLocks noGrp="1"/>
          </p:cNvSpPr>
          <p:nvPr>
            <p:ph type="ftr" sz="quarter" idx="11"/>
          </p:nvPr>
        </p:nvSpPr>
        <p:spPr/>
        <p:txBody>
          <a:bodyPr/>
          <a:lstStyle/>
          <a:p>
            <a:r>
              <a:rPr lang="en-US"/>
              <a:t>Department of CSE, Acharya Institute of Technology</a:t>
            </a:r>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80A3A3F3-8EDC-49BE-84B5-3735161BD4D6}" type="slidenum">
              <a:rPr lang="en-US" smtClean="0"/>
              <a:pPr/>
              <a:t>‹#›</a:t>
            </a:fld>
            <a:endParaRPr lang="en-US"/>
          </a:p>
        </p:txBody>
      </p:sp>
      <p:sp>
        <p:nvSpPr>
          <p:cNvPr id="7" name="Rectangle 6"/>
          <p:cNvSpPr/>
          <p:nvPr/>
        </p:nvSpPr>
        <p:spPr>
          <a:xfrm>
            <a:off x="83909" y="1449304"/>
            <a:ext cx="12028716"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83909" y="1396720"/>
            <a:ext cx="12028716"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83909" y="2976649"/>
            <a:ext cx="12028716"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609600" y="1505931"/>
            <a:ext cx="10972800" cy="1470025"/>
          </a:xfrm>
        </p:spPr>
        <p:txBody>
          <a:bodyPr anchor="ctr"/>
          <a:lstStyle>
            <a:lvl1pPr algn="ctr">
              <a:defRPr lang="en-US" dirty="0">
                <a:solidFill>
                  <a:srgbClr val="FFFFFF"/>
                </a:solidFill>
              </a:defRPr>
            </a:lvl1pPr>
          </a:lstStyle>
          <a:p>
            <a:r>
              <a:rPr kumimoji="0" lang="en-US"/>
              <a:t>Click to edit Master title style</a:t>
            </a:r>
          </a:p>
        </p:txBody>
      </p:sp>
      <p:pic>
        <p:nvPicPr>
          <p:cNvPr id="2" name="Picture 1">
            <a:extLst>
              <a:ext uri="{FF2B5EF4-FFF2-40B4-BE49-F238E27FC236}">
                <a16:creationId xmlns:a16="http://schemas.microsoft.com/office/drawing/2014/main" id="{49C4CA5C-CD03-B604-D8B9-32723C5439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 y="547657"/>
            <a:ext cx="456115" cy="457200"/>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7734BBD-D8BD-4901-821B-924DA4D1B2D7}" type="datetime5">
              <a:rPr lang="en-US" smtClean="0"/>
              <a:pPr/>
              <a:t>19-Jul-24</a:t>
            </a:fld>
            <a:endParaRPr lang="en-US"/>
          </a:p>
        </p:txBody>
      </p:sp>
      <p:sp>
        <p:nvSpPr>
          <p:cNvPr id="5" name="Footer Placeholder 4"/>
          <p:cNvSpPr>
            <a:spLocks noGrp="1"/>
          </p:cNvSpPr>
          <p:nvPr>
            <p:ph type="ftr" sz="quarter" idx="11"/>
          </p:nvPr>
        </p:nvSpPr>
        <p:spPr/>
        <p:txBody>
          <a:bodyPr/>
          <a:lstStyle/>
          <a:p>
            <a:r>
              <a:rPr lang="en-US"/>
              <a:t>Department of CSE, Acharya Institute of Technology</a:t>
            </a:r>
          </a:p>
        </p:txBody>
      </p:sp>
      <p:sp>
        <p:nvSpPr>
          <p:cNvPr id="6" name="Slide Number Placeholder 5"/>
          <p:cNvSpPr>
            <a:spLocks noGrp="1"/>
          </p:cNvSpPr>
          <p:nvPr>
            <p:ph type="sldNum" sz="quarter" idx="12"/>
          </p:nvPr>
        </p:nvSpPr>
        <p:spPr/>
        <p:txBody>
          <a:bodyPr/>
          <a:lstStyle/>
          <a:p>
            <a:fld id="{80A3A3F3-8EDC-49BE-84B5-3735161BD4D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2"/>
            <a:ext cx="268224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219200" y="274641"/>
            <a:ext cx="7416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39C25FE9-2B77-4C5C-B1B7-0FABFCCF2FB3}" type="datetime5">
              <a:rPr lang="en-US" smtClean="0"/>
              <a:pPr/>
              <a:t>19-Jul-24</a:t>
            </a:fld>
            <a:endParaRPr lang="en-US"/>
          </a:p>
        </p:txBody>
      </p:sp>
      <p:sp>
        <p:nvSpPr>
          <p:cNvPr id="5" name="Footer Placeholder 4"/>
          <p:cNvSpPr>
            <a:spLocks noGrp="1"/>
          </p:cNvSpPr>
          <p:nvPr>
            <p:ph type="ftr" sz="quarter" idx="11"/>
          </p:nvPr>
        </p:nvSpPr>
        <p:spPr/>
        <p:txBody>
          <a:bodyPr/>
          <a:lstStyle/>
          <a:p>
            <a:r>
              <a:rPr lang="en-US"/>
              <a:t>Department of CSE, Acharya Institute of Technology</a:t>
            </a:r>
          </a:p>
        </p:txBody>
      </p:sp>
      <p:sp>
        <p:nvSpPr>
          <p:cNvPr id="6" name="Slide Number Placeholder 5"/>
          <p:cNvSpPr>
            <a:spLocks noGrp="1"/>
          </p:cNvSpPr>
          <p:nvPr>
            <p:ph type="sldNum" sz="quarter" idx="12"/>
          </p:nvPr>
        </p:nvSpPr>
        <p:spPr/>
        <p:txBody>
          <a:bodyPr/>
          <a:lstStyle/>
          <a:p>
            <a:fld id="{80A3A3F3-8EDC-49BE-84B5-3735161BD4D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1BC18043-1F1D-4DEC-A779-53CDDC30EEAA}" type="datetime5">
              <a:rPr lang="en-US" smtClean="0"/>
              <a:pPr/>
              <a:t>19-Jul-24</a:t>
            </a:fld>
            <a:endParaRPr lang="en-US"/>
          </a:p>
        </p:txBody>
      </p:sp>
      <p:sp>
        <p:nvSpPr>
          <p:cNvPr id="5" name="Footer Placeholder 4"/>
          <p:cNvSpPr>
            <a:spLocks noGrp="1"/>
          </p:cNvSpPr>
          <p:nvPr>
            <p:ph type="ftr" sz="quarter" idx="11"/>
          </p:nvPr>
        </p:nvSpPr>
        <p:spPr/>
        <p:txBody>
          <a:bodyPr/>
          <a:lstStyle/>
          <a:p>
            <a:r>
              <a:rPr lang="en-US"/>
              <a:t>Department of CSE, Acharya Institute of Technology</a:t>
            </a:r>
          </a:p>
        </p:txBody>
      </p:sp>
      <p:sp>
        <p:nvSpPr>
          <p:cNvPr id="6" name="Slide Number Placeholder 5"/>
          <p:cNvSpPr>
            <a:spLocks noGrp="1"/>
          </p:cNvSpPr>
          <p:nvPr>
            <p:ph type="sldNum" sz="quarter" idx="12"/>
          </p:nvPr>
        </p:nvSpPr>
        <p:spPr/>
        <p:txBody>
          <a:bodyPr/>
          <a:lstStyle/>
          <a:p>
            <a:fld id="{80A3A3F3-8EDC-49BE-84B5-3735161BD4D6}" type="slidenum">
              <a:rPr lang="en-US" smtClean="0"/>
              <a:pPr/>
              <a:t>‹#›</a:t>
            </a:fld>
            <a:endParaRPr lang="en-US"/>
          </a:p>
        </p:txBody>
      </p:sp>
      <p:sp>
        <p:nvSpPr>
          <p:cNvPr id="8" name="Content Placeholder 7"/>
          <p:cNvSpPr>
            <a:spLocks noGrp="1"/>
          </p:cNvSpPr>
          <p:nvPr>
            <p:ph sz="quarter" idx="1"/>
          </p:nvPr>
        </p:nvSpPr>
        <p:spPr>
          <a:xfrm>
            <a:off x="1219200" y="1447800"/>
            <a:ext cx="1036320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63084" y="952501"/>
            <a:ext cx="10363200" cy="1362075"/>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963084" y="2547938"/>
            <a:ext cx="103632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EAD40EF5-93F0-4A6B-BC81-9AA35CF65F67}" type="datetime5">
              <a:rPr lang="en-US" smtClean="0"/>
              <a:pPr/>
              <a:t>19-Jul-24</a:t>
            </a:fld>
            <a:endParaRPr lang="en-US"/>
          </a:p>
        </p:txBody>
      </p:sp>
      <p:sp>
        <p:nvSpPr>
          <p:cNvPr id="5" name="Footer Placeholder 4"/>
          <p:cNvSpPr>
            <a:spLocks noGrp="1"/>
          </p:cNvSpPr>
          <p:nvPr>
            <p:ph type="ftr" sz="quarter" idx="11"/>
          </p:nvPr>
        </p:nvSpPr>
        <p:spPr>
          <a:xfrm>
            <a:off x="1066800" y="6172200"/>
            <a:ext cx="5334000" cy="457200"/>
          </a:xfrm>
        </p:spPr>
        <p:txBody>
          <a:bodyPr/>
          <a:lstStyle/>
          <a:p>
            <a:r>
              <a:rPr lang="en-US"/>
              <a:t>Department of CSE, Acharya Institute of Technology</a:t>
            </a:r>
          </a:p>
        </p:txBody>
      </p:sp>
      <p:sp>
        <p:nvSpPr>
          <p:cNvPr id="7" name="Rectangle 6"/>
          <p:cNvSpPr/>
          <p:nvPr/>
        </p:nvSpPr>
        <p:spPr>
          <a:xfrm flipV="1">
            <a:off x="92550" y="2376830"/>
            <a:ext cx="120180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2195" y="2341476"/>
            <a:ext cx="12018375"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075" y="2468880"/>
            <a:ext cx="12019495"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95072" y="6208776"/>
            <a:ext cx="609600" cy="457200"/>
          </a:xfrm>
        </p:spPr>
        <p:txBody>
          <a:bodyPr/>
          <a:lstStyle/>
          <a:p>
            <a:fld id="{80A3A3F3-8EDC-49BE-84B5-3735161BD4D6}" type="slidenum">
              <a:rPr lang="en-US" smtClean="0"/>
              <a:pPr/>
              <a:t>‹#›</a:t>
            </a:fld>
            <a:endParaRPr lang="en-US"/>
          </a:p>
        </p:txBody>
      </p:sp>
      <p:pic>
        <p:nvPicPr>
          <p:cNvPr id="12" name="Picture 11">
            <a:extLst>
              <a:ext uri="{FF2B5EF4-FFF2-40B4-BE49-F238E27FC236}">
                <a16:creationId xmlns:a16="http://schemas.microsoft.com/office/drawing/2014/main" id="{F2185B55-25C1-5D80-32C9-CECC2B8AF3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1312" y="627858"/>
            <a:ext cx="456115" cy="457200"/>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E65887CC-5C07-44DA-B08C-196104A58AA0}" type="datetime5">
              <a:rPr lang="en-US" smtClean="0"/>
              <a:pPr/>
              <a:t>19-Jul-24</a:t>
            </a:fld>
            <a:endParaRPr lang="en-US"/>
          </a:p>
        </p:txBody>
      </p:sp>
      <p:sp>
        <p:nvSpPr>
          <p:cNvPr id="6" name="Footer Placeholder 5"/>
          <p:cNvSpPr>
            <a:spLocks noGrp="1"/>
          </p:cNvSpPr>
          <p:nvPr>
            <p:ph type="ftr" sz="quarter" idx="11"/>
          </p:nvPr>
        </p:nvSpPr>
        <p:spPr/>
        <p:txBody>
          <a:bodyPr/>
          <a:lstStyle/>
          <a:p>
            <a:r>
              <a:rPr lang="en-US"/>
              <a:t>Department of CSE, Acharya Institute of Technology</a:t>
            </a:r>
          </a:p>
        </p:txBody>
      </p:sp>
      <p:sp>
        <p:nvSpPr>
          <p:cNvPr id="7" name="Slide Number Placeholder 6"/>
          <p:cNvSpPr>
            <a:spLocks noGrp="1"/>
          </p:cNvSpPr>
          <p:nvPr>
            <p:ph type="sldNum" sz="quarter" idx="12"/>
          </p:nvPr>
        </p:nvSpPr>
        <p:spPr/>
        <p:txBody>
          <a:bodyPr/>
          <a:lstStyle/>
          <a:p>
            <a:fld id="{80A3A3F3-8EDC-49BE-84B5-3735161BD4D6}" type="slidenum">
              <a:rPr lang="en-US" smtClean="0"/>
              <a:pPr/>
              <a:t>‹#›</a:t>
            </a:fld>
            <a:endParaRPr lang="en-US"/>
          </a:p>
        </p:txBody>
      </p:sp>
      <p:sp>
        <p:nvSpPr>
          <p:cNvPr id="9" name="Content Placeholder 8"/>
          <p:cNvSpPr>
            <a:spLocks noGrp="1"/>
          </p:cNvSpPr>
          <p:nvPr>
            <p:ph sz="quarter" idx="1"/>
          </p:nvPr>
        </p:nvSpPr>
        <p:spPr>
          <a:xfrm>
            <a:off x="1219200" y="1447800"/>
            <a:ext cx="499872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6578600" y="1447800"/>
            <a:ext cx="499872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273050"/>
            <a:ext cx="10363200" cy="11430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12192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6040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949ADE4A-FE93-48AB-8B95-DB53550F6B6C}" type="datetime5">
              <a:rPr lang="en-US" smtClean="0"/>
              <a:pPr/>
              <a:t>19-Jul-24</a:t>
            </a:fld>
            <a:endParaRPr lang="en-US"/>
          </a:p>
        </p:txBody>
      </p:sp>
      <p:sp>
        <p:nvSpPr>
          <p:cNvPr id="8" name="Footer Placeholder 7"/>
          <p:cNvSpPr>
            <a:spLocks noGrp="1"/>
          </p:cNvSpPr>
          <p:nvPr>
            <p:ph type="ftr" sz="quarter" idx="11"/>
          </p:nvPr>
        </p:nvSpPr>
        <p:spPr/>
        <p:txBody>
          <a:bodyPr/>
          <a:lstStyle/>
          <a:p>
            <a:r>
              <a:rPr lang="en-US"/>
              <a:t>Department of CSE, Acharya Institute of Technology</a:t>
            </a:r>
          </a:p>
        </p:txBody>
      </p:sp>
      <p:sp>
        <p:nvSpPr>
          <p:cNvPr id="9" name="Slide Number Placeholder 8"/>
          <p:cNvSpPr>
            <a:spLocks noGrp="1"/>
          </p:cNvSpPr>
          <p:nvPr>
            <p:ph type="sldNum" sz="quarter" idx="12"/>
          </p:nvPr>
        </p:nvSpPr>
        <p:spPr/>
        <p:txBody>
          <a:bodyPr/>
          <a:lstStyle/>
          <a:p>
            <a:fld id="{80A3A3F3-8EDC-49BE-84B5-3735161BD4D6}" type="slidenum">
              <a:rPr lang="en-US" smtClean="0"/>
              <a:pPr/>
              <a:t>‹#›</a:t>
            </a:fld>
            <a:endParaRPr lang="en-US"/>
          </a:p>
        </p:txBody>
      </p:sp>
      <p:sp>
        <p:nvSpPr>
          <p:cNvPr id="11" name="Content Placeholder 10"/>
          <p:cNvSpPr>
            <a:spLocks noGrp="1"/>
          </p:cNvSpPr>
          <p:nvPr>
            <p:ph sz="half" idx="2"/>
          </p:nvPr>
        </p:nvSpPr>
        <p:spPr>
          <a:xfrm>
            <a:off x="1219200" y="2247900"/>
            <a:ext cx="49784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6604000" y="2247900"/>
            <a:ext cx="49784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p:cNvSpPr>
            <a:spLocks noGrp="1"/>
          </p:cNvSpPr>
          <p:nvPr>
            <p:ph type="ftr" sz="quarter" idx="11"/>
          </p:nvPr>
        </p:nvSpPr>
        <p:spPr/>
        <p:txBody>
          <a:bodyPr/>
          <a:lstStyle/>
          <a:p>
            <a:r>
              <a:rPr lang="en-US"/>
              <a:t>Department of CSE, Acharya Institute of Technology</a:t>
            </a:r>
          </a:p>
        </p:txBody>
      </p:sp>
      <p:sp>
        <p:nvSpPr>
          <p:cNvPr id="5" name="Slide Number Placeholder 4"/>
          <p:cNvSpPr>
            <a:spLocks noGrp="1"/>
          </p:cNvSpPr>
          <p:nvPr>
            <p:ph type="sldNum" sz="quarter" idx="12"/>
          </p:nvPr>
        </p:nvSpPr>
        <p:spPr/>
        <p:txBody>
          <a:bodyPr/>
          <a:lstStyle/>
          <a:p>
            <a:fld id="{80A3A3F3-8EDC-49BE-84B5-3735161BD4D6}" type="slidenum">
              <a:rPr lang="en-US" smtClean="0"/>
              <a:pPr/>
              <a:t>‹#›</a:t>
            </a:fld>
            <a:endParaRPr lang="en-US"/>
          </a:p>
        </p:txBody>
      </p:sp>
      <p:pic>
        <p:nvPicPr>
          <p:cNvPr id="7" name="Picture 6">
            <a:extLst>
              <a:ext uri="{FF2B5EF4-FFF2-40B4-BE49-F238E27FC236}">
                <a16:creationId xmlns:a16="http://schemas.microsoft.com/office/drawing/2014/main" id="{4339F86F-406A-139D-B2F9-8DAA6AA408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9872" y="617538"/>
            <a:ext cx="456115" cy="4572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D485F8-AE1D-416B-B087-2D1D34BFF988}" type="datetime5">
              <a:rPr lang="en-US" smtClean="0"/>
              <a:pPr/>
              <a:t>19-Jul-24</a:t>
            </a:fld>
            <a:endParaRPr lang="en-US"/>
          </a:p>
        </p:txBody>
      </p:sp>
      <p:sp>
        <p:nvSpPr>
          <p:cNvPr id="3" name="Footer Placeholder 2"/>
          <p:cNvSpPr>
            <a:spLocks noGrp="1"/>
          </p:cNvSpPr>
          <p:nvPr>
            <p:ph type="ftr" sz="quarter" idx="11"/>
          </p:nvPr>
        </p:nvSpPr>
        <p:spPr/>
        <p:txBody>
          <a:bodyPr/>
          <a:lstStyle/>
          <a:p>
            <a:r>
              <a:rPr lang="en-US"/>
              <a:t>Department of CSE, Acharya Institute of Technology</a:t>
            </a:r>
          </a:p>
        </p:txBody>
      </p:sp>
      <p:sp>
        <p:nvSpPr>
          <p:cNvPr id="4" name="Slide Number Placeholder 3"/>
          <p:cNvSpPr>
            <a:spLocks noGrp="1"/>
          </p:cNvSpPr>
          <p:nvPr>
            <p:ph type="sldNum" sz="quarter" idx="12"/>
          </p:nvPr>
        </p:nvSpPr>
        <p:spPr/>
        <p:txBody>
          <a:bodyPr/>
          <a:lstStyle/>
          <a:p>
            <a:fld id="{80A3A3F3-8EDC-49BE-84B5-3735161BD4D6}" type="slidenum">
              <a:rPr lang="en-US" smtClean="0"/>
              <a:pPr/>
              <a:t>‹#›</a:t>
            </a:fld>
            <a:endParaRPr lang="en-US"/>
          </a:p>
        </p:txBody>
      </p:sp>
      <p:pic>
        <p:nvPicPr>
          <p:cNvPr id="5" name="Picture 4">
            <a:extLst>
              <a:ext uri="{FF2B5EF4-FFF2-40B4-BE49-F238E27FC236}">
                <a16:creationId xmlns:a16="http://schemas.microsoft.com/office/drawing/2014/main" id="{FD331B17-7014-9583-10D1-73EC41EC75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30" y="504328"/>
            <a:ext cx="609600" cy="61105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219200" y="273050"/>
            <a:ext cx="10363200" cy="11430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1219200" y="1600200"/>
            <a:ext cx="2540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EB515686-53A3-4A5C-8E75-0D981BE33248}" type="datetime5">
              <a:rPr lang="en-US" smtClean="0"/>
              <a:pPr/>
              <a:t>19-Jul-24</a:t>
            </a:fld>
            <a:endParaRPr lang="en-US"/>
          </a:p>
        </p:txBody>
      </p:sp>
      <p:sp>
        <p:nvSpPr>
          <p:cNvPr id="6" name="Footer Placeholder 5"/>
          <p:cNvSpPr>
            <a:spLocks noGrp="1"/>
          </p:cNvSpPr>
          <p:nvPr>
            <p:ph type="ftr" sz="quarter" idx="11"/>
          </p:nvPr>
        </p:nvSpPr>
        <p:spPr/>
        <p:txBody>
          <a:bodyPr/>
          <a:lstStyle/>
          <a:p>
            <a:r>
              <a:rPr lang="en-US"/>
              <a:t>Department of CSE, Acharya Institute of Technology</a:t>
            </a:r>
          </a:p>
        </p:txBody>
      </p:sp>
      <p:sp>
        <p:nvSpPr>
          <p:cNvPr id="7" name="Slide Number Placeholder 6"/>
          <p:cNvSpPr>
            <a:spLocks noGrp="1"/>
          </p:cNvSpPr>
          <p:nvPr>
            <p:ph type="sldNum" sz="quarter" idx="12"/>
          </p:nvPr>
        </p:nvSpPr>
        <p:spPr/>
        <p:txBody>
          <a:bodyPr/>
          <a:lstStyle/>
          <a:p>
            <a:fld id="{80A3A3F3-8EDC-49BE-84B5-3735161BD4D6}" type="slidenum">
              <a:rPr lang="en-US" smtClean="0"/>
              <a:pPr/>
              <a:t>‹#›</a:t>
            </a:fld>
            <a:endParaRPr lang="en-US"/>
          </a:p>
        </p:txBody>
      </p:sp>
      <p:sp>
        <p:nvSpPr>
          <p:cNvPr id="11" name="Content Placeholder 10"/>
          <p:cNvSpPr>
            <a:spLocks noGrp="1"/>
          </p:cNvSpPr>
          <p:nvPr>
            <p:ph sz="quarter" idx="1"/>
          </p:nvPr>
        </p:nvSpPr>
        <p:spPr>
          <a:xfrm>
            <a:off x="3962400" y="1600200"/>
            <a:ext cx="7620000" cy="44958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pic>
        <p:nvPicPr>
          <p:cNvPr id="4" name="Picture 3">
            <a:extLst>
              <a:ext uri="{FF2B5EF4-FFF2-40B4-BE49-F238E27FC236}">
                <a16:creationId xmlns:a16="http://schemas.microsoft.com/office/drawing/2014/main" id="{6970293C-AEFD-2094-3783-3F2D6A1D1B2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6614" y="615950"/>
            <a:ext cx="456115" cy="4572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4900550"/>
            <a:ext cx="9753600" cy="522288"/>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1219200" y="5445825"/>
            <a:ext cx="97536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1F46920B-FE0D-486B-8374-09F25A04E37B}" type="datetime5">
              <a:rPr lang="en-US" smtClean="0"/>
              <a:pPr/>
              <a:t>19-Jul-24</a:t>
            </a:fld>
            <a:endParaRPr lang="en-US"/>
          </a:p>
        </p:txBody>
      </p:sp>
      <p:sp>
        <p:nvSpPr>
          <p:cNvPr id="6" name="Footer Placeholder 5"/>
          <p:cNvSpPr>
            <a:spLocks noGrp="1"/>
          </p:cNvSpPr>
          <p:nvPr>
            <p:ph type="ftr" sz="quarter" idx="11"/>
          </p:nvPr>
        </p:nvSpPr>
        <p:spPr>
          <a:xfrm>
            <a:off x="1219200" y="6172200"/>
            <a:ext cx="5181600" cy="457200"/>
          </a:xfrm>
        </p:spPr>
        <p:txBody>
          <a:bodyPr/>
          <a:lstStyle/>
          <a:p>
            <a:r>
              <a:rPr lang="en-US"/>
              <a:t>Department of CSE, Acharya Institute of Technology</a:t>
            </a:r>
          </a:p>
        </p:txBody>
      </p:sp>
      <p:sp>
        <p:nvSpPr>
          <p:cNvPr id="7" name="Slide Number Placeholder 6"/>
          <p:cNvSpPr>
            <a:spLocks noGrp="1"/>
          </p:cNvSpPr>
          <p:nvPr>
            <p:ph type="sldNum" sz="quarter" idx="12"/>
          </p:nvPr>
        </p:nvSpPr>
        <p:spPr>
          <a:xfrm>
            <a:off x="195072" y="6208776"/>
            <a:ext cx="609600" cy="457200"/>
          </a:xfrm>
        </p:spPr>
        <p:txBody>
          <a:bodyPr/>
          <a:lstStyle/>
          <a:p>
            <a:fld id="{80A3A3F3-8EDC-49BE-84B5-3735161BD4D6}" type="slidenum">
              <a:rPr lang="en-US" smtClean="0"/>
              <a:pPr/>
              <a:t>‹#›</a:t>
            </a:fld>
            <a:endParaRPr lang="en-US"/>
          </a:p>
        </p:txBody>
      </p:sp>
      <p:sp>
        <p:nvSpPr>
          <p:cNvPr id="11" name="Rectangle 10"/>
          <p:cNvSpPr/>
          <p:nvPr/>
        </p:nvSpPr>
        <p:spPr>
          <a:xfrm flipV="1">
            <a:off x="91076" y="4683555"/>
            <a:ext cx="120091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91345" y="4650475"/>
            <a:ext cx="12008852"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91348" y="4773225"/>
            <a:ext cx="12008849"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91078" y="66676"/>
            <a:ext cx="12002497"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1219200" y="274638"/>
            <a:ext cx="10363200" cy="11430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1219200" y="1447800"/>
            <a:ext cx="10363200" cy="45720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8229600" y="6191250"/>
            <a:ext cx="3302000" cy="476250"/>
          </a:xfrm>
          <a:prstGeom prst="rect">
            <a:avLst/>
          </a:prstGeom>
        </p:spPr>
        <p:txBody>
          <a:bodyPr anchor="ctr" anchorCtr="0"/>
          <a:lstStyle>
            <a:lvl1pPr algn="r" eaLnBrk="1" latinLnBrk="0" hangingPunct="1">
              <a:defRPr kumimoji="0" sz="1400">
                <a:solidFill>
                  <a:schemeClr val="tx2"/>
                </a:solidFill>
              </a:defRPr>
            </a:lvl1pPr>
          </a:lstStyle>
          <a:p>
            <a:fld id="{FE34D3D7-13F2-4A7D-9DF4-0C4A4A39B7A7}" type="datetime5">
              <a:rPr lang="en-US" smtClean="0"/>
              <a:pPr/>
              <a:t>19-Jul-24</a:t>
            </a:fld>
            <a:endParaRPr lang="en-US"/>
          </a:p>
        </p:txBody>
      </p:sp>
      <p:sp>
        <p:nvSpPr>
          <p:cNvPr id="3" name="Footer Placeholder 2"/>
          <p:cNvSpPr>
            <a:spLocks noGrp="1"/>
          </p:cNvSpPr>
          <p:nvPr>
            <p:ph type="ftr" sz="quarter" idx="3"/>
          </p:nvPr>
        </p:nvSpPr>
        <p:spPr>
          <a:xfrm>
            <a:off x="1219200" y="6172200"/>
            <a:ext cx="5283200" cy="457200"/>
          </a:xfrm>
          <a:prstGeom prst="rect">
            <a:avLst/>
          </a:prstGeom>
        </p:spPr>
        <p:txBody>
          <a:bodyPr anchor="ctr" anchorCtr="0"/>
          <a:lstStyle>
            <a:lvl1pPr eaLnBrk="1" latinLnBrk="0" hangingPunct="1">
              <a:defRPr kumimoji="0" sz="1400">
                <a:solidFill>
                  <a:schemeClr val="tx2"/>
                </a:solidFill>
              </a:defRPr>
            </a:lvl1pPr>
          </a:lstStyle>
          <a:p>
            <a:r>
              <a:rPr lang="en-US"/>
              <a:t>Department of CSE, Acharya Institute of Technology</a:t>
            </a:r>
          </a:p>
        </p:txBody>
      </p:sp>
      <p:sp>
        <p:nvSpPr>
          <p:cNvPr id="23" name="Slide Number Placeholder 22"/>
          <p:cNvSpPr>
            <a:spLocks noGrp="1"/>
          </p:cNvSpPr>
          <p:nvPr>
            <p:ph type="sldNum" sz="quarter" idx="4"/>
          </p:nvPr>
        </p:nvSpPr>
        <p:spPr>
          <a:xfrm>
            <a:off x="195072" y="6210300"/>
            <a:ext cx="6096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80A3A3F3-8EDC-49BE-84B5-3735161BD4D6}" type="slidenum">
              <a:rPr lang="en-US" smtClean="0"/>
              <a:pPr/>
              <a:t>‹#›</a:t>
            </a:fld>
            <a:endParaRPr lang="en-US"/>
          </a:p>
        </p:txBody>
      </p:sp>
      <p:pic>
        <p:nvPicPr>
          <p:cNvPr id="2" name="Picture 1">
            <a:extLst>
              <a:ext uri="{FF2B5EF4-FFF2-40B4-BE49-F238E27FC236}">
                <a16:creationId xmlns:a16="http://schemas.microsoft.com/office/drawing/2014/main" id="{8C9D60E8-050E-DCC6-552E-FFA71201AF91}"/>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92356" y="617538"/>
            <a:ext cx="456115" cy="457200"/>
          </a:xfrm>
          <a:prstGeom prst="rect">
            <a:avLst/>
          </a:prstGeom>
        </p:spPr>
      </p:pic>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97074" y="3464466"/>
            <a:ext cx="11794926" cy="2862322"/>
          </a:xfrm>
          <a:prstGeom prst="rect">
            <a:avLst/>
          </a:prstGeom>
        </p:spPr>
        <p:txBody>
          <a:bodyPr wrap="square" lIns="91440" tIns="45720" rIns="91440" bIns="45720" anchor="t">
            <a:spAutoFit/>
          </a:bodyPr>
          <a:lstStyle/>
          <a:p>
            <a:pPr algn="ctr"/>
            <a:r>
              <a:rPr lang="en-US">
                <a:latin typeface="Times New Roman" panose="02020603050405020304" pitchFamily="18" charset="0"/>
                <a:ea typeface="Cambria"/>
                <a:cs typeface="Times New Roman" panose="02020603050405020304" pitchFamily="18" charset="0"/>
              </a:rPr>
              <a:t>CG&amp;IP MINIPROJECT Presentation on</a:t>
            </a:r>
          </a:p>
          <a:p>
            <a:pPr algn="ctr"/>
            <a:r>
              <a:rPr lang="en-US" sz="3600" b="1">
                <a:latin typeface="Times New Roman" panose="02020603050405020304" pitchFamily="18" charset="0"/>
                <a:ea typeface="Cambria"/>
                <a:cs typeface="Times New Roman" panose="02020603050405020304" pitchFamily="18" charset="0"/>
              </a:rPr>
              <a:t>“</a:t>
            </a:r>
            <a:r>
              <a:rPr lang="en-US" sz="3200" b="1" err="1">
                <a:effectLst/>
                <a:latin typeface="Times New Roman" panose="02020603050405020304" pitchFamily="18" charset="0"/>
                <a:ea typeface="Verdana"/>
                <a:cs typeface="Times New Roman" panose="02020603050405020304" pitchFamily="18" charset="0"/>
              </a:rPr>
              <a:t>Rocknet</a:t>
            </a:r>
            <a:r>
              <a:rPr lang="en-US" sz="3200" b="1">
                <a:effectLst/>
                <a:latin typeface="Times New Roman" panose="02020603050405020304" pitchFamily="18" charset="0"/>
                <a:ea typeface="Verdana"/>
                <a:cs typeface="Times New Roman" panose="02020603050405020304" pitchFamily="18" charset="0"/>
              </a:rPr>
              <a:t> : Hand Gesture RPS</a:t>
            </a:r>
            <a:r>
              <a:rPr lang="en-US" sz="3600" b="1">
                <a:latin typeface="Times New Roman" panose="02020603050405020304" pitchFamily="18" charset="0"/>
                <a:ea typeface="Cambria"/>
                <a:cs typeface="Times New Roman" panose="02020603050405020304" pitchFamily="18" charset="0"/>
              </a:rPr>
              <a:t>”</a:t>
            </a:r>
            <a:endParaRPr lang="en-US" sz="3600">
              <a:latin typeface="Times New Roman" panose="02020603050405020304" pitchFamily="18" charset="0"/>
              <a:ea typeface="Cambria"/>
              <a:cs typeface="Times New Roman" panose="02020603050405020304" pitchFamily="18" charset="0"/>
            </a:endParaRPr>
          </a:p>
          <a:p>
            <a:endParaRPr lang="en-US" b="1">
              <a:latin typeface="Cambria" pitchFamily="18" charset="0"/>
              <a:ea typeface="Cambria" pitchFamily="18" charset="0"/>
              <a:cs typeface="Times New Roman" pitchFamily="18" charset="0"/>
            </a:endParaRPr>
          </a:p>
          <a:p>
            <a:r>
              <a:rPr lang="en-US" b="1">
                <a:latin typeface="Cambria"/>
                <a:ea typeface="Cambria"/>
                <a:cs typeface="Times New Roman"/>
              </a:rPr>
              <a:t>Presented by:</a:t>
            </a:r>
          </a:p>
          <a:p>
            <a:r>
              <a:rPr lang="en-US">
                <a:latin typeface="Cambria"/>
                <a:ea typeface="Cambria"/>
                <a:cs typeface="Times New Roman"/>
              </a:rPr>
              <a:t>1. Aditi Das                          (1AY21CS014)                                                                                   </a:t>
            </a:r>
            <a:endParaRPr lang="en-US">
              <a:latin typeface="Cambria" pitchFamily="18" charset="0"/>
              <a:ea typeface="Cambria" pitchFamily="18" charset="0"/>
              <a:cs typeface="Times New Roman" pitchFamily="18" charset="0"/>
            </a:endParaRPr>
          </a:p>
          <a:p>
            <a:r>
              <a:rPr lang="en-US">
                <a:latin typeface="Cambria"/>
                <a:ea typeface="Cambria"/>
                <a:cs typeface="Times New Roman"/>
              </a:rPr>
              <a:t>2. Anjali KS                          (1AY21CS029)  </a:t>
            </a:r>
            <a:endParaRPr lang="en-US">
              <a:latin typeface="Cambria" pitchFamily="18" charset="0"/>
              <a:ea typeface="Cambria" pitchFamily="18" charset="0"/>
              <a:cs typeface="Times New Roman" pitchFamily="18" charset="0"/>
            </a:endParaRPr>
          </a:p>
          <a:p>
            <a:r>
              <a:rPr lang="en-US">
                <a:latin typeface="Cambria"/>
                <a:ea typeface="Cambria"/>
                <a:cs typeface="Times New Roman"/>
              </a:rPr>
              <a:t>3. Harshini Bhat                 (1AY21CS063)</a:t>
            </a:r>
          </a:p>
          <a:p>
            <a:r>
              <a:rPr lang="en-US">
                <a:latin typeface="Cambria"/>
                <a:ea typeface="Cambria"/>
                <a:cs typeface="Times New Roman"/>
              </a:rPr>
              <a:t>                                                                                                                                                                                                                                                       </a:t>
            </a:r>
          </a:p>
        </p:txBody>
      </p:sp>
      <p:pic>
        <p:nvPicPr>
          <p:cNvPr id="5" name="Picture" descr="2010_Acharya_Institute_Logo.jpg"/>
          <p:cNvPicPr/>
          <p:nvPr/>
        </p:nvPicPr>
        <p:blipFill>
          <a:blip r:embed="rId3" cstate="print"/>
          <a:srcRect b="11187"/>
          <a:stretch>
            <a:fillRect/>
          </a:stretch>
        </p:blipFill>
        <p:spPr bwMode="auto">
          <a:xfrm>
            <a:off x="5462788" y="1791478"/>
            <a:ext cx="1495161" cy="1428925"/>
          </a:xfrm>
          <a:prstGeom prst="rect">
            <a:avLst/>
          </a:prstGeom>
          <a:noFill/>
          <a:ln w="9525">
            <a:noFill/>
            <a:miter lim="800000"/>
            <a:headEnd/>
            <a:tailEnd/>
          </a:ln>
        </p:spPr>
      </p:pic>
      <p:sp>
        <p:nvSpPr>
          <p:cNvPr id="7" name="Date Placeholder 6"/>
          <p:cNvSpPr>
            <a:spLocks noGrp="1"/>
          </p:cNvSpPr>
          <p:nvPr>
            <p:ph type="dt" sz="half" idx="10"/>
          </p:nvPr>
        </p:nvSpPr>
        <p:spPr>
          <a:xfrm>
            <a:off x="10560172" y="6138389"/>
            <a:ext cx="1288472" cy="476250"/>
          </a:xfrm>
        </p:spPr>
        <p:txBody>
          <a:bodyPr/>
          <a:lstStyle/>
          <a:p>
            <a:pPr algn="ctr"/>
            <a:r>
              <a:rPr lang="en-US" b="1">
                <a:latin typeface="Cambria" pitchFamily="18" charset="0"/>
                <a:ea typeface="Cambria" pitchFamily="18" charset="0"/>
              </a:rPr>
              <a:t>18-Jul-2024</a:t>
            </a:r>
          </a:p>
        </p:txBody>
      </p:sp>
      <p:sp>
        <p:nvSpPr>
          <p:cNvPr id="2" name="Footer Placeholder 1">
            <a:extLst>
              <a:ext uri="{FF2B5EF4-FFF2-40B4-BE49-F238E27FC236}">
                <a16:creationId xmlns:a16="http://schemas.microsoft.com/office/drawing/2014/main" id="{721410A0-0878-4426-97E0-94B482EC6971}"/>
              </a:ext>
            </a:extLst>
          </p:cNvPr>
          <p:cNvSpPr>
            <a:spLocks noGrp="1"/>
          </p:cNvSpPr>
          <p:nvPr>
            <p:ph type="ftr" sz="quarter" idx="11"/>
          </p:nvPr>
        </p:nvSpPr>
        <p:spPr>
          <a:xfrm>
            <a:off x="928256" y="6203091"/>
            <a:ext cx="4528376" cy="457200"/>
          </a:xfrm>
        </p:spPr>
        <p:txBody>
          <a:bodyPr/>
          <a:lstStyle/>
          <a:p>
            <a:pPr algn="ctr"/>
            <a:r>
              <a:rPr lang="en-US" b="1">
                <a:latin typeface="Cambria" pitchFamily="18" charset="0"/>
                <a:ea typeface="Cambria" pitchFamily="18" charset="0"/>
              </a:rPr>
              <a:t>Department of CS&amp;E, Acharya Institute of Technology</a:t>
            </a:r>
          </a:p>
        </p:txBody>
      </p:sp>
      <p:sp>
        <p:nvSpPr>
          <p:cNvPr id="3" name="Slide Number Placeholder 2">
            <a:extLst>
              <a:ext uri="{FF2B5EF4-FFF2-40B4-BE49-F238E27FC236}">
                <a16:creationId xmlns:a16="http://schemas.microsoft.com/office/drawing/2014/main" id="{B8549DB0-439B-40BD-947D-53C405FA4B1D}"/>
              </a:ext>
            </a:extLst>
          </p:cNvPr>
          <p:cNvSpPr>
            <a:spLocks noGrp="1"/>
          </p:cNvSpPr>
          <p:nvPr>
            <p:ph type="sldNum" sz="quarter" idx="12"/>
          </p:nvPr>
        </p:nvSpPr>
        <p:spPr/>
        <p:txBody>
          <a:bodyPr/>
          <a:lstStyle/>
          <a:p>
            <a:fld id="{80A3A3F3-8EDC-49BE-84B5-3735161BD4D6}" type="slidenum">
              <a:rPr lang="en-US" smtClean="0"/>
              <a:pPr/>
              <a:t>1</a:t>
            </a:fld>
            <a:endParaRPr lang="en-US"/>
          </a:p>
        </p:txBody>
      </p:sp>
      <p:sp>
        <p:nvSpPr>
          <p:cNvPr id="10" name="Rectangle 5">
            <a:extLst>
              <a:ext uri="{FF2B5EF4-FFF2-40B4-BE49-F238E27FC236}">
                <a16:creationId xmlns:a16="http://schemas.microsoft.com/office/drawing/2014/main" id="{9C40346A-5355-CE90-6437-5C8ED8DC8F20}"/>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450708" tIns="126960" rIns="-409446" bIns="0" numCol="1" anchor="ctr" anchorCtr="0" compatLnSpc="1">
            <a:prstTxWarp prst="textNoShape">
              <a:avLst/>
            </a:prstTxWarp>
            <a:spAutoFit/>
          </a:bodyPr>
          <a:lstStyle/>
          <a:p>
            <a:endParaRPr lang="en-IN"/>
          </a:p>
        </p:txBody>
      </p:sp>
      <p:sp>
        <p:nvSpPr>
          <p:cNvPr id="11" name="Rectangle 6">
            <a:extLst>
              <a:ext uri="{FF2B5EF4-FFF2-40B4-BE49-F238E27FC236}">
                <a16:creationId xmlns:a16="http://schemas.microsoft.com/office/drawing/2014/main" id="{305CA0E3-3083-EBB4-BD45-B296066C7C4C}"/>
              </a:ext>
            </a:extLst>
          </p:cNvPr>
          <p:cNvSpPr>
            <a:spLocks noChangeArrowheads="1"/>
          </p:cNvSpPr>
          <p:nvPr/>
        </p:nvSpPr>
        <p:spPr bwMode="auto">
          <a:xfrm>
            <a:off x="195072" y="314539"/>
            <a:ext cx="11794926" cy="12311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ACHARYA INSTITUTE OF TECHNOLOGY</a:t>
            </a:r>
            <a:endParaRPr kumimoji="0" lang="en-US" altLang="en-US" b="1" i="0" u="none" strike="noStrike" cap="none" normalizeH="0" baseline="0">
              <a:ln>
                <a:noFill/>
              </a:ln>
              <a:solidFill>
                <a:srgbClr val="4F81BD"/>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DEPARTMENT OF COMPUTER SCIENCE &amp; ENGINEERING</a:t>
            </a:r>
            <a:endParaRPr kumimoji="0" lang="en-US" altLang="en-US" sz="2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(Affiliated to Visvesvaraya Technological University, Belagavi, Approved by AICTE, New Delhi and Accredited by NBA &amp; NAAC)</a:t>
            </a:r>
            <a:endParaRPr kumimoji="0" lang="en-US" altLang="en-US" sz="14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Acharya Dr. </a:t>
            </a:r>
            <a:r>
              <a:rPr kumimoji="0" lang="en-US" altLang="en-US" b="0" i="0" u="none" strike="noStrike" cap="none" normalizeH="0" baseline="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Sarvepalli</a:t>
            </a:r>
            <a:r>
              <a:rPr kumimoji="0" lang="en-US" altLang="en-US"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Radhakrishnan Road, </a:t>
            </a:r>
            <a:r>
              <a:rPr kumimoji="0" lang="en-US" altLang="en-US" b="0" i="0" u="none" strike="noStrike" cap="none" normalizeH="0" baseline="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Achitnagar</a:t>
            </a:r>
            <a:r>
              <a:rPr kumimoji="0" lang="en-US" altLang="en-US"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Post</a:t>
            </a:r>
            <a:r>
              <a:rPr kumimoji="0" lang="en-US" altLang="en-US" b="1"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b="0" i="0" u="none" strike="noStrike" cap="none" normalizeH="0" baseline="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Soladevanahalli</a:t>
            </a:r>
            <a:r>
              <a:rPr kumimoji="0" lang="en-US" altLang="en-US"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altLang="en-US" sz="1600">
                <a:latin typeface="Times New Roman" panose="02020603050405020304" pitchFamily="18" charset="0"/>
                <a:ea typeface="Cambria" panose="02040503050406030204" pitchFamily="18" charset="0"/>
                <a:cs typeface="Times New Roman" panose="02020603050405020304" pitchFamily="18" charset="0"/>
              </a:rPr>
              <a:t>BENGALURU – 560107</a:t>
            </a:r>
          </a:p>
        </p:txBody>
      </p:sp>
      <p:sp>
        <p:nvSpPr>
          <p:cNvPr id="8" name="TextBox 7">
            <a:extLst>
              <a:ext uri="{FF2B5EF4-FFF2-40B4-BE49-F238E27FC236}">
                <a16:creationId xmlns:a16="http://schemas.microsoft.com/office/drawing/2014/main" id="{6627838D-2F5D-1A36-E1D3-591D2E66620B}"/>
              </a:ext>
            </a:extLst>
          </p:cNvPr>
          <p:cNvSpPr txBox="1"/>
          <p:nvPr/>
        </p:nvSpPr>
        <p:spPr>
          <a:xfrm>
            <a:off x="8858865" y="4725763"/>
            <a:ext cx="2510752" cy="1477328"/>
          </a:xfrm>
          <a:prstGeom prst="rect">
            <a:avLst/>
          </a:prstGeom>
          <a:noFill/>
        </p:spPr>
        <p:txBody>
          <a:bodyPr wrap="none" rtlCol="0">
            <a:spAutoFit/>
          </a:bodyPr>
          <a:lstStyle/>
          <a:p>
            <a:r>
              <a:rPr lang="en-US" b="1">
                <a:latin typeface="Cambria"/>
                <a:ea typeface="Cambria"/>
                <a:cs typeface="Times New Roman"/>
              </a:rPr>
              <a:t>Under the guidance of</a:t>
            </a:r>
          </a:p>
          <a:p>
            <a:pPr algn="ctr"/>
            <a:r>
              <a:rPr lang="en-US">
                <a:latin typeface="Cambria"/>
                <a:ea typeface="Cambria"/>
                <a:cs typeface="Times New Roman"/>
              </a:rPr>
              <a:t>Mr.  Gururaj P</a:t>
            </a:r>
          </a:p>
          <a:p>
            <a:pPr algn="ctr"/>
            <a:r>
              <a:rPr lang="en-US">
                <a:latin typeface="Cambria"/>
                <a:ea typeface="Cambria"/>
                <a:cs typeface="Times New Roman"/>
              </a:rPr>
              <a:t>Assistant professor, AIT</a:t>
            </a:r>
          </a:p>
          <a:p>
            <a:r>
              <a:rPr lang="en-US" b="1">
                <a:latin typeface="Cambria"/>
                <a:ea typeface="Cambria"/>
                <a:cs typeface="Times New Roman"/>
              </a:rPr>
              <a:t> </a:t>
            </a:r>
          </a:p>
          <a:p>
            <a:endParaRPr lang="en-IN"/>
          </a:p>
        </p:txBody>
      </p:sp>
      <p:sp>
        <p:nvSpPr>
          <p:cNvPr id="9" name="TextBox 8">
            <a:extLst>
              <a:ext uri="{FF2B5EF4-FFF2-40B4-BE49-F238E27FC236}">
                <a16:creationId xmlns:a16="http://schemas.microsoft.com/office/drawing/2014/main" id="{D2B50198-DE28-B4FF-D9E1-5A457A105BB5}"/>
              </a:ext>
            </a:extLst>
          </p:cNvPr>
          <p:cNvSpPr txBox="1"/>
          <p:nvPr/>
        </p:nvSpPr>
        <p:spPr>
          <a:xfrm>
            <a:off x="397074" y="5677713"/>
            <a:ext cx="4387420" cy="369332"/>
          </a:xfrm>
          <a:prstGeom prst="rect">
            <a:avLst/>
          </a:prstGeom>
          <a:noFill/>
        </p:spPr>
        <p:txBody>
          <a:bodyPr wrap="none" rtlCol="0">
            <a:spAutoFit/>
          </a:bodyPr>
          <a:lstStyle/>
          <a:p>
            <a:r>
              <a:rPr lang="en-US">
                <a:latin typeface="Cambria"/>
                <a:ea typeface="Cambria"/>
                <a:cs typeface="Times New Roman"/>
              </a:rPr>
              <a:t>4. Hemavathi D  P              (1AY21CS065)      </a:t>
            </a: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4BAEC-7AF1-17DF-DB75-22ABFD85ACF5}"/>
              </a:ext>
            </a:extLst>
          </p:cNvPr>
          <p:cNvSpPr>
            <a:spLocks noGrp="1"/>
          </p:cNvSpPr>
          <p:nvPr>
            <p:ph type="title"/>
          </p:nvPr>
        </p:nvSpPr>
        <p:spPr>
          <a:xfrm>
            <a:off x="910281" y="192260"/>
            <a:ext cx="10363200" cy="1143000"/>
          </a:xfrm>
        </p:spPr>
        <p:txBody>
          <a:bodyPr>
            <a:normAutofit/>
          </a:bodyPr>
          <a:lstStyle/>
          <a:p>
            <a:pPr algn="ctr"/>
            <a:r>
              <a:rPr lang="en-GB" sz="3800" b="1">
                <a:solidFill>
                  <a:schemeClr val="tx1"/>
                </a:solidFill>
                <a:latin typeface="Times New Roman" panose="02020603050405020304" pitchFamily="18" charset="0"/>
                <a:cs typeface="Times New Roman" panose="02020603050405020304" pitchFamily="18" charset="0"/>
              </a:rPr>
              <a:t>Key Concepts in Computer Graphics</a:t>
            </a:r>
            <a:endParaRPr lang="en-IN" sz="3800" b="1">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6CAFE15D-0806-D3FC-B121-5EA692D95271}"/>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312C0C2D-C95D-9986-BA1F-DDF97357D006}"/>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E6365D4C-FC89-4904-4C18-80FA6E355547}"/>
              </a:ext>
            </a:extLst>
          </p:cNvPr>
          <p:cNvSpPr>
            <a:spLocks noGrp="1"/>
          </p:cNvSpPr>
          <p:nvPr>
            <p:ph type="sldNum" sz="quarter" idx="12"/>
          </p:nvPr>
        </p:nvSpPr>
        <p:spPr/>
        <p:txBody>
          <a:bodyPr/>
          <a:lstStyle/>
          <a:p>
            <a:fld id="{80A3A3F3-8EDC-49BE-84B5-3735161BD4D6}" type="slidenum">
              <a:rPr lang="en-US" smtClean="0"/>
              <a:pPr/>
              <a:t>10</a:t>
            </a:fld>
            <a:endParaRPr lang="en-US"/>
          </a:p>
        </p:txBody>
      </p:sp>
      <p:sp>
        <p:nvSpPr>
          <p:cNvPr id="7" name="Rectangle 1">
            <a:extLst>
              <a:ext uri="{FF2B5EF4-FFF2-40B4-BE49-F238E27FC236}">
                <a16:creationId xmlns:a16="http://schemas.microsoft.com/office/drawing/2014/main" id="{37B22560-B79D-F337-7765-7EB86CA8D95E}"/>
              </a:ext>
            </a:extLst>
          </p:cNvPr>
          <p:cNvSpPr>
            <a:spLocks noGrp="1" noChangeArrowheads="1"/>
          </p:cNvSpPr>
          <p:nvPr>
            <p:ph sz="quarter" idx="1"/>
          </p:nvPr>
        </p:nvSpPr>
        <p:spPr bwMode="auto">
          <a:xfrm>
            <a:off x="804672" y="1406166"/>
            <a:ext cx="10468809" cy="43360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a:ln>
                  <a:noFill/>
                </a:ln>
                <a:effectLst/>
                <a:latin typeface="Times New Roman"/>
                <a:cs typeface="Times New Roman"/>
              </a:rPr>
              <a:t>Rendering</a:t>
            </a:r>
            <a:endParaRPr lang="en-US" altLang="en-US" sz="20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The process of generating an image from a model.</a:t>
            </a:r>
            <a:endParaRPr lang="en-US" altLang="en-US" sz="18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Techniques: Rasterization, Ray Tracing, and Shading.</a:t>
            </a:r>
            <a:endParaRPr lang="en-US" altLang="en-US" sz="18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a:ln>
                  <a:noFill/>
                </a:ln>
                <a:effectLst/>
                <a:latin typeface="Times New Roman"/>
                <a:cs typeface="Times New Roman"/>
              </a:rPr>
              <a:t>Modeling</a:t>
            </a:r>
            <a:endParaRPr lang="en-US" altLang="en-US" sz="20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The mathematical representation of objects.</a:t>
            </a:r>
            <a:endParaRPr lang="en-US" altLang="en-US" sz="18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Techniques: Polygonal modeling, NURBS (Non-Uniform Rational B-Splines), and 3D scanning.</a:t>
            </a:r>
            <a:endParaRPr lang="en-US" altLang="en-US" sz="18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a:ln>
                  <a:noFill/>
                </a:ln>
                <a:effectLst/>
                <a:latin typeface="Times New Roman"/>
                <a:cs typeface="Times New Roman"/>
              </a:rPr>
              <a:t>Animation</a:t>
            </a:r>
            <a:endParaRPr lang="en-US" altLang="en-US" sz="20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The process of creating a sequence of images to depict motion.</a:t>
            </a:r>
            <a:endParaRPr lang="en-US" altLang="en-US" sz="1800" b="0" i="0" u="none" strike="noStrike" cap="none" normalizeH="0" baseline="0">
              <a:ln>
                <a:noFill/>
              </a:ln>
              <a:effectLst/>
              <a:latin typeface="Times New Roman"/>
              <a:cs typeface="Times New Roman"/>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a:ln>
                  <a:noFill/>
                </a:ln>
                <a:effectLst/>
                <a:latin typeface="Times New Roman"/>
                <a:cs typeface="Times New Roman"/>
              </a:rPr>
              <a:t>Techniques: Keyframe animation, Motion capture, and Procedural animation</a:t>
            </a:r>
            <a:r>
              <a:rPr kumimoji="0" lang="en-US" altLang="en-US" sz="1600" b="0" i="0" u="none" strike="noStrike" cap="none" normalizeH="0" baseline="0">
                <a:ln>
                  <a:noFill/>
                </a:ln>
                <a:effectLst/>
                <a:latin typeface="Times New Roman"/>
                <a:cs typeface="Times New Roman"/>
              </a:rPr>
              <a:t>.</a:t>
            </a:r>
            <a:endParaRPr lang="en-US" altLang="en-US" sz="1600" b="0" i="0" u="none" strike="noStrike" cap="none" normalizeH="0" baseline="0">
              <a:ln>
                <a:noFill/>
              </a:ln>
              <a:effectLst/>
              <a:latin typeface="Times New Roman"/>
              <a:cs typeface="Times New Roman"/>
            </a:endParaRPr>
          </a:p>
          <a:p>
            <a:pPr marL="457200" marR="0" lvl="0" indent="-457200" algn="l" defTabSz="914400" rtl="0" eaLnBrk="0" fontAlgn="base" latinLnBrk="0" hangingPunct="0">
              <a:lnSpc>
                <a:spcPct val="150000"/>
              </a:lnSpc>
              <a:spcBef>
                <a:spcPct val="0"/>
              </a:spcBef>
              <a:spcAft>
                <a:spcPct val="0"/>
              </a:spcAft>
              <a:buClrTx/>
              <a:buSzTx/>
              <a:buFontTx/>
              <a:buAutoNum type="arabicPeriod"/>
              <a:tabLst/>
            </a:pPr>
            <a:endParaRPr lang="en-US" altLang="en-US" sz="1800" b="0" i="0" u="none" strike="noStrike" cap="none" normalizeH="0" baseline="0">
              <a:ln>
                <a:noFill/>
              </a:ln>
              <a:effectLst/>
              <a:latin typeface="Times New Roman"/>
              <a:cs typeface="Times New Roman"/>
            </a:endParaRPr>
          </a:p>
        </p:txBody>
      </p:sp>
    </p:spTree>
    <p:extLst>
      <p:ext uri="{BB962C8B-B14F-4D97-AF65-F5344CB8AC3E}">
        <p14:creationId xmlns:p14="http://schemas.microsoft.com/office/powerpoint/2010/main" val="2427798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14F2C-1F33-4A8D-7200-DE167C6836B5}"/>
              </a:ext>
            </a:extLst>
          </p:cNvPr>
          <p:cNvSpPr>
            <a:spLocks noGrp="1"/>
          </p:cNvSpPr>
          <p:nvPr>
            <p:ph type="title"/>
          </p:nvPr>
        </p:nvSpPr>
        <p:spPr>
          <a:xfrm>
            <a:off x="1133341" y="-192390"/>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Key Concepts in Image Processing</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F452CBAE-5C76-6801-DA5B-08357959E57E}"/>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9880377C-2850-C755-04CF-228D7C6EFEF5}"/>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5FBEC082-4D83-4669-DF99-C113141D7C6B}"/>
              </a:ext>
            </a:extLst>
          </p:cNvPr>
          <p:cNvSpPr>
            <a:spLocks noGrp="1"/>
          </p:cNvSpPr>
          <p:nvPr>
            <p:ph type="sldNum" sz="quarter" idx="12"/>
          </p:nvPr>
        </p:nvSpPr>
        <p:spPr/>
        <p:txBody>
          <a:bodyPr/>
          <a:lstStyle/>
          <a:p>
            <a:fld id="{80A3A3F3-8EDC-49BE-84B5-3735161BD4D6}" type="slidenum">
              <a:rPr lang="en-US" smtClean="0"/>
              <a:pPr/>
              <a:t>11</a:t>
            </a:fld>
            <a:endParaRPr lang="en-US"/>
          </a:p>
        </p:txBody>
      </p:sp>
      <p:sp>
        <p:nvSpPr>
          <p:cNvPr id="7" name="Rectangle 1">
            <a:extLst>
              <a:ext uri="{FF2B5EF4-FFF2-40B4-BE49-F238E27FC236}">
                <a16:creationId xmlns:a16="http://schemas.microsoft.com/office/drawing/2014/main" id="{C0266583-5D44-B033-B251-B1440AF10D32}"/>
              </a:ext>
            </a:extLst>
          </p:cNvPr>
          <p:cNvSpPr>
            <a:spLocks noGrp="1" noChangeArrowheads="1"/>
          </p:cNvSpPr>
          <p:nvPr>
            <p:ph sz="quarter" idx="1"/>
          </p:nvPr>
        </p:nvSpPr>
        <p:spPr bwMode="auto">
          <a:xfrm>
            <a:off x="773103" y="1071517"/>
            <a:ext cx="11082961" cy="5351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Image Enhancement</a:t>
            </a:r>
            <a:endParaRPr lang="en-US" altLang="en-US" sz="20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Improving the visual appearance of an image.</a:t>
            </a:r>
            <a:endParaRPr lang="en-US" altLang="en-US" sz="16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Techniques: Contrast adjustment, Histogram equalization, and Noise reduction.</a:t>
            </a:r>
            <a:endParaRPr lang="en-US" altLang="en-US" sz="16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Image Restoration</a:t>
            </a:r>
            <a:endParaRPr lang="en-US" altLang="en-US" sz="20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Recovering an image that has been degraded.</a:t>
            </a:r>
            <a:endParaRPr lang="en-US" altLang="en-US" sz="16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Techniques: De-blurring, Filtering, and Noise removal.</a:t>
            </a:r>
            <a:endParaRPr lang="en-US" altLang="en-US" sz="16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Image Segmentation</a:t>
            </a:r>
            <a:endParaRPr lang="en-US" altLang="en-US" sz="20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Partitioning an image into meaningful regions.</a:t>
            </a:r>
            <a:endParaRPr lang="en-US" altLang="en-US" sz="16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Techniques: Thresholding, Edge detection, and Region-based segmentation.</a:t>
            </a:r>
            <a:endParaRPr lang="en-US" altLang="en-US" sz="16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Image Compression</a:t>
            </a:r>
            <a:endParaRPr lang="en-US" altLang="en-US" sz="20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Reducing the size of an image file.</a:t>
            </a:r>
            <a:endParaRPr lang="en-US" altLang="en-US" sz="1600" b="0" i="0" u="none" strike="noStrike" cap="none" normalizeH="0" baseline="0">
              <a:ln>
                <a:noFill/>
              </a:ln>
              <a:effectLst/>
              <a:latin typeface="Times New Roman"/>
              <a:cs typeface="Times New Roman"/>
            </a:endParaRPr>
          </a:p>
          <a:p>
            <a:pPr marL="274320" lvl="1" indent="0" eaLnBrk="0" fontAlgn="base" hangingPunct="0">
              <a:lnSpc>
                <a:spcPct val="150000"/>
              </a:lnSpc>
              <a:spcBef>
                <a:spcPct val="0"/>
              </a:spcBef>
              <a:spcAft>
                <a:spcPct val="0"/>
              </a:spcAft>
              <a:buClrTx/>
              <a:buSzTx/>
              <a:buFontTx/>
              <a:buChar char="•"/>
            </a:pPr>
            <a:r>
              <a:rPr kumimoji="0" lang="en-US" altLang="en-US" sz="1600" b="0" i="0" u="none" strike="noStrike" cap="none" normalizeH="0" baseline="0">
                <a:ln>
                  <a:noFill/>
                </a:ln>
                <a:effectLst/>
                <a:latin typeface="Times New Roman"/>
                <a:cs typeface="Times New Roman"/>
              </a:rPr>
              <a:t> Techniques: Lossless compression (PNG) and Lossy compression (JPEG).</a:t>
            </a:r>
            <a:endParaRPr lang="en-US" altLang="en-US" sz="16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FontTx/>
              <a:buNone/>
              <a:tabLst/>
            </a:pPr>
            <a:endParaRPr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83331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A390D-C3D4-0D9E-777E-23740EBE269A}"/>
              </a:ext>
            </a:extLst>
          </p:cNvPr>
          <p:cNvSpPr>
            <a:spLocks noGrp="1"/>
          </p:cNvSpPr>
          <p:nvPr>
            <p:ph type="title"/>
          </p:nvPr>
        </p:nvSpPr>
        <p:spPr>
          <a:xfrm>
            <a:off x="1120877" y="4251"/>
            <a:ext cx="10363200" cy="1143000"/>
          </a:xfrm>
        </p:spPr>
        <p:txBody>
          <a:bodyPr>
            <a:normAutofit/>
          </a:bodyPr>
          <a:lstStyle/>
          <a:p>
            <a:pPr algn="ctr"/>
            <a:r>
              <a:rPr lang="en-IN" sz="3800" b="1" i="0" u="none" strike="noStrike" dirty="0">
                <a:solidFill>
                  <a:srgbClr val="000000"/>
                </a:solidFill>
                <a:effectLst/>
                <a:latin typeface="Times New Roman" panose="02020603050405020304" pitchFamily="18" charset="0"/>
                <a:cs typeface="Times New Roman" panose="02020603050405020304" pitchFamily="18" charset="0"/>
              </a:rPr>
              <a:t>Introduction on Mini Project topic</a:t>
            </a:r>
            <a:endParaRPr lang="en-IN" sz="38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8952324-4CB8-BDED-F036-8778D8BD8FC9}"/>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F5D8F6ED-F629-0875-33AC-DC5465E4751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E397DB59-22B2-83AA-A804-A4B6DF6703C6}"/>
              </a:ext>
            </a:extLst>
          </p:cNvPr>
          <p:cNvSpPr>
            <a:spLocks noGrp="1"/>
          </p:cNvSpPr>
          <p:nvPr>
            <p:ph type="sldNum" sz="quarter" idx="12"/>
          </p:nvPr>
        </p:nvSpPr>
        <p:spPr/>
        <p:txBody>
          <a:bodyPr/>
          <a:lstStyle/>
          <a:p>
            <a:fld id="{80A3A3F3-8EDC-49BE-84B5-3735161BD4D6}" type="slidenum">
              <a:rPr lang="en-US" smtClean="0"/>
              <a:pPr/>
              <a:t>12</a:t>
            </a:fld>
            <a:endParaRPr lang="en-US"/>
          </a:p>
        </p:txBody>
      </p:sp>
      <p:sp>
        <p:nvSpPr>
          <p:cNvPr id="6" name="Content Placeholder 5">
            <a:extLst>
              <a:ext uri="{FF2B5EF4-FFF2-40B4-BE49-F238E27FC236}">
                <a16:creationId xmlns:a16="http://schemas.microsoft.com/office/drawing/2014/main" id="{267F34BC-70CD-DA12-B7C8-79BFA73A0ABB}"/>
              </a:ext>
            </a:extLst>
          </p:cNvPr>
          <p:cNvSpPr>
            <a:spLocks noGrp="1"/>
          </p:cNvSpPr>
          <p:nvPr>
            <p:ph sz="quarter" idx="1"/>
          </p:nvPr>
        </p:nvSpPr>
        <p:spPr>
          <a:xfrm>
            <a:off x="797054" y="1575656"/>
            <a:ext cx="10760765" cy="4594086"/>
          </a:xfrm>
        </p:spPr>
        <p:txBody>
          <a:bodyPr vert="horz" lIns="91440" tIns="45720" rIns="91440" bIns="45720" anchor="t">
            <a:normAutofit/>
          </a:bodyPr>
          <a:lstStyle/>
          <a:p>
            <a:pPr algn="just">
              <a:lnSpc>
                <a:spcPct val="150000"/>
              </a:lnSpc>
              <a:buClrTx/>
              <a:buSzPct val="100000"/>
              <a:buFont typeface="Arial" panose="020B0604020202020204" pitchFamily="34" charset="0"/>
              <a:buChar char="•"/>
            </a:pPr>
            <a:r>
              <a:rPr lang="en-IN" sz="1800" dirty="0">
                <a:latin typeface="Times New Roman"/>
                <a:ea typeface="+mn-lt"/>
                <a:cs typeface="+mn-lt"/>
              </a:rPr>
              <a:t>Hand gesture recognition has emerged as a vital technology in the realm of human-computer interaction, offering a natural and intuitive way for users to communicate with digital systems. Among the various applications of hand gesture recognition, the classic game of rock-paper-scissors (RPS) presents a compelling use case due to its simplicity and widespread familiarity.</a:t>
            </a:r>
            <a:endParaRPr lang="en-IN" sz="1800">
              <a:latin typeface="Times New Roman"/>
              <a:cs typeface="Times New Roman"/>
            </a:endParaRPr>
          </a:p>
          <a:p>
            <a:pPr algn="just">
              <a:lnSpc>
                <a:spcPct val="150000"/>
              </a:lnSpc>
              <a:buClrTx/>
              <a:buSzPct val="100000"/>
              <a:buFont typeface="Arial" panose="020B0604020202020204" pitchFamily="34" charset="0"/>
              <a:buChar char="•"/>
            </a:pPr>
            <a:r>
              <a:rPr lang="en-IN" sz="1800" dirty="0">
                <a:latin typeface="Times New Roman"/>
                <a:ea typeface="+mn-lt"/>
                <a:cs typeface="+mn-lt"/>
              </a:rPr>
              <a:t>This project, titled </a:t>
            </a:r>
            <a:r>
              <a:rPr lang="en-IN" sz="1800" b="1" err="1">
                <a:latin typeface="Times New Roman"/>
                <a:ea typeface="+mn-lt"/>
                <a:cs typeface="+mn-lt"/>
              </a:rPr>
              <a:t>RockNet</a:t>
            </a:r>
            <a:r>
              <a:rPr lang="en-IN" sz="1800" b="1" dirty="0">
                <a:latin typeface="Times New Roman"/>
                <a:ea typeface="+mn-lt"/>
                <a:cs typeface="+mn-lt"/>
              </a:rPr>
              <a:t> Hand Gesture Recognition for Rock-Paper-Scissors</a:t>
            </a:r>
            <a:r>
              <a:rPr lang="en-IN" sz="1800" dirty="0">
                <a:latin typeface="Times New Roman"/>
                <a:ea typeface="+mn-lt"/>
                <a:cs typeface="+mn-lt"/>
              </a:rPr>
              <a:t>, aims to develop an efficient and accurate system for recognizing the three fundamental hand gestures—rock, paper, and scissors—using advanced machine learning techniques. The primary objective is to create a model capable of interpreting hand gestures in real-time, enabling seamless interaction in a variety of applications ranging from gaming to interactive learning environments.</a:t>
            </a:r>
            <a:endParaRPr lang="en-IN" sz="1800">
              <a:latin typeface="Times New Roman"/>
              <a:cs typeface="Times New Roman"/>
            </a:endParaRPr>
          </a:p>
          <a:p>
            <a:pPr algn="just">
              <a:lnSpc>
                <a:spcPct val="150000"/>
              </a:lnSpc>
            </a:pPr>
            <a:endParaRPr lang="en-IN" sz="1800" dirty="0">
              <a:latin typeface="Times New Roman"/>
              <a:ea typeface="+mn-lt"/>
              <a:cs typeface="+mn-lt"/>
            </a:endParaRPr>
          </a:p>
          <a:p>
            <a:pPr marL="0" indent="0" algn="just">
              <a:lnSpc>
                <a:spcPct val="150000"/>
              </a:lnSpc>
              <a:buNone/>
            </a:pPr>
            <a:endParaRPr lang="en-IN" dirty="0"/>
          </a:p>
        </p:txBody>
      </p:sp>
    </p:spTree>
    <p:extLst>
      <p:ext uri="{BB962C8B-B14F-4D97-AF65-F5344CB8AC3E}">
        <p14:creationId xmlns:p14="http://schemas.microsoft.com/office/powerpoint/2010/main" val="20100032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A390D-C3D4-0D9E-777E-23740EBE269A}"/>
              </a:ext>
            </a:extLst>
          </p:cNvPr>
          <p:cNvSpPr>
            <a:spLocks noGrp="1"/>
          </p:cNvSpPr>
          <p:nvPr>
            <p:ph type="title"/>
          </p:nvPr>
        </p:nvSpPr>
        <p:spPr>
          <a:xfrm>
            <a:off x="804672" y="228600"/>
            <a:ext cx="10363200" cy="1143000"/>
          </a:xfrm>
        </p:spPr>
        <p:txBody>
          <a:bodyPr>
            <a:normAutofit/>
          </a:bodyPr>
          <a:lstStyle/>
          <a:p>
            <a:pPr algn="ctr"/>
            <a:r>
              <a:rPr lang="en-IN" sz="3800" b="1" i="0" u="none" strike="noStrike" dirty="0">
                <a:solidFill>
                  <a:srgbClr val="000000"/>
                </a:solidFill>
                <a:effectLst/>
                <a:latin typeface="Times New Roman" panose="02020603050405020304" pitchFamily="18" charset="0"/>
                <a:cs typeface="Times New Roman" panose="02020603050405020304" pitchFamily="18" charset="0"/>
              </a:rPr>
              <a:t>Introduction on Mini Project topic</a:t>
            </a:r>
            <a:endParaRPr lang="en-IN" sz="38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8952324-4CB8-BDED-F036-8778D8BD8FC9}"/>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F5D8F6ED-F629-0875-33AC-DC5465E4751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E397DB59-22B2-83AA-A804-A4B6DF6703C6}"/>
              </a:ext>
            </a:extLst>
          </p:cNvPr>
          <p:cNvSpPr>
            <a:spLocks noGrp="1"/>
          </p:cNvSpPr>
          <p:nvPr>
            <p:ph type="sldNum" sz="quarter" idx="12"/>
          </p:nvPr>
        </p:nvSpPr>
        <p:spPr/>
        <p:txBody>
          <a:bodyPr/>
          <a:lstStyle/>
          <a:p>
            <a:fld id="{80A3A3F3-8EDC-49BE-84B5-3735161BD4D6}" type="slidenum">
              <a:rPr lang="en-US" smtClean="0"/>
              <a:pPr/>
              <a:t>13</a:t>
            </a:fld>
            <a:endParaRPr lang="en-US"/>
          </a:p>
        </p:txBody>
      </p:sp>
      <p:sp>
        <p:nvSpPr>
          <p:cNvPr id="6" name="Content Placeholder 5">
            <a:extLst>
              <a:ext uri="{FF2B5EF4-FFF2-40B4-BE49-F238E27FC236}">
                <a16:creationId xmlns:a16="http://schemas.microsoft.com/office/drawing/2014/main" id="{267F34BC-70CD-DA12-B7C8-79BFA73A0ABB}"/>
              </a:ext>
            </a:extLst>
          </p:cNvPr>
          <p:cNvSpPr>
            <a:spLocks noGrp="1"/>
          </p:cNvSpPr>
          <p:nvPr>
            <p:ph sz="quarter" idx="1"/>
          </p:nvPr>
        </p:nvSpPr>
        <p:spPr>
          <a:xfrm>
            <a:off x="543899" y="1578297"/>
            <a:ext cx="11404708" cy="4615550"/>
          </a:xfrm>
        </p:spPr>
        <p:txBody>
          <a:bodyPr vert="horz" lIns="91440" tIns="45720" rIns="91440" bIns="45720" anchor="t">
            <a:normAutofit/>
          </a:bodyPr>
          <a:lstStyle/>
          <a:p>
            <a:pPr algn="just">
              <a:lnSpc>
                <a:spcPct val="150000"/>
              </a:lnSpc>
              <a:buClrTx/>
              <a:buFont typeface="Arial" panose="020B0604020202020204" pitchFamily="34" charset="0"/>
              <a:buChar char="•"/>
            </a:pPr>
            <a:r>
              <a:rPr lang="en-IN" sz="1800" dirty="0" err="1">
                <a:latin typeface="Times New Roman"/>
                <a:ea typeface="+mn-lt"/>
                <a:cs typeface="+mn-lt"/>
              </a:rPr>
              <a:t>RockNet</a:t>
            </a:r>
            <a:r>
              <a:rPr lang="en-IN" sz="1800" dirty="0">
                <a:latin typeface="Times New Roman"/>
                <a:ea typeface="+mn-lt"/>
                <a:cs typeface="+mn-lt"/>
              </a:rPr>
              <a:t> leverages state-of-the-art deep learning algorithms to process visual inputs captured by cameras and accurately classify them into the corresponding gestures. </a:t>
            </a:r>
            <a:endParaRPr lang="en-IN" sz="1800">
              <a:latin typeface="Times New Roman"/>
              <a:ea typeface="+mn-lt"/>
              <a:cs typeface="Times New Roman"/>
            </a:endParaRPr>
          </a:p>
          <a:p>
            <a:pPr algn="just">
              <a:lnSpc>
                <a:spcPct val="150000"/>
              </a:lnSpc>
              <a:buClrTx/>
              <a:buFont typeface="Arial" panose="020B0604020202020204" pitchFamily="34" charset="0"/>
              <a:buChar char="•"/>
            </a:pPr>
            <a:r>
              <a:rPr lang="en-IN" sz="1800" dirty="0">
                <a:latin typeface="Times New Roman"/>
                <a:ea typeface="+mn-lt"/>
                <a:cs typeface="+mn-lt"/>
              </a:rPr>
              <a:t>The system is trained on a comprehensive dataset of hand gesture images, ensuring robustness and reliability in diverse conditions. </a:t>
            </a:r>
            <a:endParaRPr lang="en-IN" sz="1800">
              <a:latin typeface="Times New Roman"/>
              <a:ea typeface="+mn-lt"/>
              <a:cs typeface="Times New Roman"/>
            </a:endParaRPr>
          </a:p>
          <a:p>
            <a:pPr algn="just">
              <a:lnSpc>
                <a:spcPct val="150000"/>
              </a:lnSpc>
              <a:buClrTx/>
              <a:buFont typeface="Arial" panose="020B0604020202020204" pitchFamily="34" charset="0"/>
              <a:buChar char="•"/>
            </a:pPr>
            <a:r>
              <a:rPr lang="en-IN" sz="1800" dirty="0">
                <a:latin typeface="Times New Roman"/>
                <a:ea typeface="+mn-lt"/>
                <a:cs typeface="+mn-lt"/>
              </a:rPr>
              <a:t>Key components of the project include data collection and preprocessing, model training and evaluation, and the implementation of a real-time recognition system.</a:t>
            </a:r>
            <a:endParaRPr lang="en-IN" sz="1800">
              <a:latin typeface="Times New Roman"/>
              <a:cs typeface="Times New Roman"/>
            </a:endParaRPr>
          </a:p>
          <a:p>
            <a:pPr algn="just">
              <a:lnSpc>
                <a:spcPct val="150000"/>
              </a:lnSpc>
            </a:pPr>
            <a:endParaRPr lang="en-IN" sz="1800" dirty="0">
              <a:latin typeface="Times New Roman"/>
              <a:cs typeface="Times New Roman"/>
            </a:endParaRPr>
          </a:p>
        </p:txBody>
      </p:sp>
    </p:spTree>
    <p:extLst>
      <p:ext uri="{BB962C8B-B14F-4D97-AF65-F5344CB8AC3E}">
        <p14:creationId xmlns:p14="http://schemas.microsoft.com/office/powerpoint/2010/main" val="807044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131" y="202451"/>
            <a:ext cx="11379673" cy="1105673"/>
          </a:xfrm>
        </p:spPr>
        <p:txBody>
          <a:bodyPr lIns="91440" tIns="45720" rIns="91440" bIns="91440" anchor="b" anchorCtr="0">
            <a:normAutofit/>
          </a:bodyPr>
          <a:lstStyle/>
          <a:p>
            <a:pPr algn="ctr"/>
            <a:r>
              <a:rPr lang="en-US" sz="3800" b="1" dirty="0">
                <a:solidFill>
                  <a:schemeClr val="tx1"/>
                </a:solidFill>
                <a:latin typeface="Times New Roman" panose="02020603050405020304" pitchFamily="18" charset="0"/>
                <a:cs typeface="Times New Roman" panose="02020603050405020304" pitchFamily="18" charset="0"/>
              </a:rPr>
              <a:t>Software  requirements</a:t>
            </a:r>
            <a:endParaRPr lang="en-US" b="1" dirty="0">
              <a:solidFill>
                <a:schemeClr val="tx1"/>
              </a:solidFill>
            </a:endParaRPr>
          </a:p>
        </p:txBody>
      </p:sp>
      <p:sp>
        <p:nvSpPr>
          <p:cNvPr id="4" name="Footer Placeholder 3"/>
          <p:cNvSpPr>
            <a:spLocks noGrp="1"/>
          </p:cNvSpPr>
          <p:nvPr>
            <p:ph type="ftr" sz="quarter" idx="11"/>
          </p:nvPr>
        </p:nvSpPr>
        <p:spPr/>
        <p:txBody>
          <a:bodyPr/>
          <a:lstStyle/>
          <a:p>
            <a:r>
              <a:rPr lang="en-US"/>
              <a:t>Department of CSE, Acharya Institute of Technology</a:t>
            </a:r>
          </a:p>
        </p:txBody>
      </p:sp>
      <p:sp>
        <p:nvSpPr>
          <p:cNvPr id="5" name="Slide Number Placeholder 4"/>
          <p:cNvSpPr>
            <a:spLocks noGrp="1"/>
          </p:cNvSpPr>
          <p:nvPr>
            <p:ph type="sldNum" sz="quarter" idx="12"/>
          </p:nvPr>
        </p:nvSpPr>
        <p:spPr/>
        <p:txBody>
          <a:bodyPr/>
          <a:lstStyle/>
          <a:p>
            <a:fld id="{80A3A3F3-8EDC-49BE-84B5-3735161BD4D6}" type="slidenum">
              <a:rPr lang="en-US" smtClean="0"/>
              <a:pPr/>
              <a:t>14</a:t>
            </a:fld>
            <a:endParaRPr lang="en-US"/>
          </a:p>
        </p:txBody>
      </p:sp>
      <p:sp>
        <p:nvSpPr>
          <p:cNvPr id="6" name="Content Placeholder 5"/>
          <p:cNvSpPr>
            <a:spLocks noGrp="1"/>
          </p:cNvSpPr>
          <p:nvPr>
            <p:ph sz="quarter" idx="1"/>
          </p:nvPr>
        </p:nvSpPr>
        <p:spPr>
          <a:xfrm>
            <a:off x="609600" y="1745809"/>
            <a:ext cx="10972799" cy="4572000"/>
          </a:xfrm>
        </p:spPr>
        <p:txBody>
          <a:bodyPr vert="horz" lIns="91440" tIns="45720" rIns="91440" bIns="45720" anchor="t">
            <a:normAutofit/>
          </a:bodyPr>
          <a:lstStyle/>
          <a:p>
            <a:pPr marL="457200" indent="-457200" algn="just">
              <a:lnSpc>
                <a:spcPct val="150000"/>
              </a:lnSpc>
              <a:buClrTx/>
              <a:buFont typeface="Arial"/>
              <a:buChar char="•"/>
            </a:pPr>
            <a:r>
              <a:rPr lang="en-US" sz="1800" b="1" dirty="0">
                <a:latin typeface="Times New Roman"/>
                <a:cs typeface="Times New Roman"/>
              </a:rPr>
              <a:t>Python and Pip</a:t>
            </a:r>
            <a:r>
              <a:rPr lang="en-US" sz="1800" dirty="0">
                <a:latin typeface="Times New Roman"/>
                <a:cs typeface="Times New Roman"/>
              </a:rPr>
              <a:t>: Python</a:t>
            </a:r>
            <a:r>
              <a:rPr lang="en-US" sz="1800" dirty="0">
                <a:latin typeface="Times New Roman"/>
                <a:ea typeface="+mn-lt"/>
                <a:cs typeface="+mn-lt"/>
              </a:rPr>
              <a:t> installed (preferably Python 3.7+). Pip is the package installer for Python and is </a:t>
            </a:r>
            <a:r>
              <a:rPr lang="en-US" sz="1800">
                <a:latin typeface="Times New Roman"/>
                <a:ea typeface="+mn-lt"/>
                <a:cs typeface="+mn-lt"/>
              </a:rPr>
              <a:t>usually included when installed Python.</a:t>
            </a:r>
            <a:endParaRPr lang="en-US" sz="1800">
              <a:latin typeface="Times New Roman"/>
              <a:cs typeface="Times New Roman"/>
            </a:endParaRPr>
          </a:p>
          <a:p>
            <a:pPr marL="457200" indent="-457200" algn="just">
              <a:lnSpc>
                <a:spcPct val="150000"/>
              </a:lnSpc>
              <a:buClrTx/>
              <a:buFont typeface="Arial"/>
              <a:buChar char="•"/>
            </a:pPr>
            <a:r>
              <a:rPr lang="en-US" sz="1800" b="1" err="1">
                <a:latin typeface="Times New Roman"/>
                <a:cs typeface="Times New Roman"/>
              </a:rPr>
              <a:t>MediaPipe</a:t>
            </a:r>
            <a:r>
              <a:rPr lang="en-US" sz="1800" dirty="0">
                <a:latin typeface="Times New Roman"/>
                <a:cs typeface="Times New Roman"/>
              </a:rPr>
              <a:t>: </a:t>
            </a:r>
            <a:r>
              <a:rPr lang="en-US" sz="1800" err="1">
                <a:latin typeface="Times New Roman"/>
                <a:ea typeface="+mn-lt"/>
                <a:cs typeface="+mn-lt"/>
              </a:rPr>
              <a:t>MediaPipe</a:t>
            </a:r>
            <a:r>
              <a:rPr lang="en-US" sz="1800">
                <a:latin typeface="Times New Roman"/>
                <a:ea typeface="+mn-lt"/>
                <a:cs typeface="+mn-lt"/>
              </a:rPr>
              <a:t> is a cross-platform framework for building multimodal applied ML pipelines.</a:t>
            </a:r>
            <a:endParaRPr lang="en-US" sz="1800">
              <a:latin typeface="Times New Roman"/>
              <a:cs typeface="Times New Roman"/>
            </a:endParaRPr>
          </a:p>
          <a:p>
            <a:pPr marL="457200" indent="-457200" algn="just">
              <a:lnSpc>
                <a:spcPct val="150000"/>
              </a:lnSpc>
              <a:buClrTx/>
              <a:buFont typeface="Arial"/>
              <a:buChar char="•"/>
            </a:pPr>
            <a:r>
              <a:rPr lang="en-US" sz="1800" b="1" dirty="0">
                <a:latin typeface="Times New Roman"/>
                <a:cs typeface="Times New Roman"/>
              </a:rPr>
              <a:t>OpenCV</a:t>
            </a:r>
            <a:r>
              <a:rPr lang="en-US" sz="1800" dirty="0">
                <a:latin typeface="Times New Roman"/>
                <a:cs typeface="Times New Roman"/>
              </a:rPr>
              <a:t>: OpenCV</a:t>
            </a:r>
            <a:r>
              <a:rPr lang="en-US" sz="1800" dirty="0">
                <a:latin typeface="Times New Roman"/>
                <a:ea typeface="+mn-lt"/>
                <a:cs typeface="+mn-lt"/>
              </a:rPr>
              <a:t> is an open-source computer vision and machine learning software library. It will be used for </a:t>
            </a:r>
            <a:r>
              <a:rPr lang="en-US" sz="1800">
                <a:latin typeface="Times New Roman"/>
                <a:ea typeface="+mn-lt"/>
                <a:cs typeface="+mn-lt"/>
              </a:rPr>
              <a:t>handling image and video inputs.</a:t>
            </a:r>
            <a:endParaRPr lang="en-US" sz="1800">
              <a:latin typeface="Times New Roman"/>
              <a:ea typeface="Verdana"/>
              <a:cs typeface="Times New Roman"/>
            </a:endParaRPr>
          </a:p>
          <a:p>
            <a:pPr marL="457200" indent="-457200" algn="just">
              <a:lnSpc>
                <a:spcPct val="150000"/>
              </a:lnSpc>
              <a:buClrTx/>
              <a:buFont typeface="Arial"/>
              <a:buChar char="•"/>
            </a:pPr>
            <a:r>
              <a:rPr lang="en-US" sz="1800" b="1" err="1">
                <a:latin typeface="Times New Roman"/>
                <a:cs typeface="Times New Roman"/>
              </a:rPr>
              <a:t>Numpy</a:t>
            </a:r>
            <a:r>
              <a:rPr lang="en-US" sz="1800" dirty="0">
                <a:latin typeface="Times New Roman"/>
                <a:cs typeface="Times New Roman"/>
              </a:rPr>
              <a:t>: </a:t>
            </a:r>
            <a:r>
              <a:rPr lang="en-US" sz="1800" err="1">
                <a:latin typeface="Times New Roman"/>
                <a:cs typeface="Times New Roman"/>
              </a:rPr>
              <a:t>Numpy</a:t>
            </a:r>
            <a:r>
              <a:rPr lang="en-US" sz="1800" dirty="0">
                <a:latin typeface="Times New Roman"/>
                <a:ea typeface="+mn-lt"/>
                <a:cs typeface="+mn-lt"/>
              </a:rPr>
              <a:t> is a fundamental package for scientific computing with Python. It will be useful for handling arrays and numerical operations.</a:t>
            </a:r>
            <a:endParaRPr lang="en-US" sz="1800">
              <a:latin typeface="Times New Roman"/>
              <a:cs typeface="Times New Roman"/>
            </a:endParaRPr>
          </a:p>
          <a:p>
            <a:pPr marL="88265" indent="-342900" algn="just">
              <a:lnSpc>
                <a:spcPct val="150000"/>
              </a:lnSpc>
              <a:spcBef>
                <a:spcPts val="685"/>
              </a:spcBef>
              <a:buFont typeface="Arial"/>
              <a:buChar char="•"/>
            </a:pPr>
            <a:endParaRPr lang="en-US" sz="1800" dirty="0">
              <a:latin typeface="Times New Roman"/>
              <a:ea typeface="Verdana"/>
              <a:cs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14F91-9CB6-3985-F3A5-D701165FC659}"/>
              </a:ext>
            </a:extLst>
          </p:cNvPr>
          <p:cNvSpPr>
            <a:spLocks noGrp="1"/>
          </p:cNvSpPr>
          <p:nvPr>
            <p:ph type="title"/>
          </p:nvPr>
        </p:nvSpPr>
        <p:spPr>
          <a:xfrm>
            <a:off x="948834" y="190499"/>
            <a:ext cx="10297437" cy="971939"/>
          </a:xfrm>
        </p:spPr>
        <p:txBody>
          <a:bodyPr lIns="91440" tIns="45720" rIns="91440" bIns="91440" anchor="b" anchorCtr="0">
            <a:normAutofit/>
          </a:bodyPr>
          <a:lstStyle/>
          <a:p>
            <a:pPr algn="ctr"/>
            <a:r>
              <a:rPr lang="en-US" sz="3800" b="1">
                <a:solidFill>
                  <a:schemeClr val="tx1">
                    <a:lumMod val="95000"/>
                    <a:lumOff val="5000"/>
                  </a:schemeClr>
                </a:solidFill>
                <a:latin typeface="Times New Roman"/>
                <a:cs typeface="Times New Roman"/>
              </a:rPr>
              <a:t>Hardware  requirements</a:t>
            </a:r>
            <a:endParaRPr lang="en-IN" sz="3800" b="1">
              <a:solidFill>
                <a:schemeClr val="tx1">
                  <a:lumMod val="95000"/>
                  <a:lumOff val="5000"/>
                </a:schemeClr>
              </a:solidFill>
              <a:latin typeface="Times New Roman"/>
              <a:cs typeface="Times New Roman"/>
            </a:endParaRPr>
          </a:p>
        </p:txBody>
      </p:sp>
      <p:sp>
        <p:nvSpPr>
          <p:cNvPr id="4" name="Footer Placeholder 3">
            <a:extLst>
              <a:ext uri="{FF2B5EF4-FFF2-40B4-BE49-F238E27FC236}">
                <a16:creationId xmlns:a16="http://schemas.microsoft.com/office/drawing/2014/main" id="{783D73B4-0036-DE05-6DA7-7B0AA766C0AF}"/>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35802B8F-BABC-F98D-69C5-00BAA1ACCB69}"/>
              </a:ext>
            </a:extLst>
          </p:cNvPr>
          <p:cNvSpPr>
            <a:spLocks noGrp="1"/>
          </p:cNvSpPr>
          <p:nvPr>
            <p:ph type="sldNum" sz="quarter" idx="12"/>
          </p:nvPr>
        </p:nvSpPr>
        <p:spPr/>
        <p:txBody>
          <a:bodyPr/>
          <a:lstStyle/>
          <a:p>
            <a:fld id="{80A3A3F3-8EDC-49BE-84B5-3735161BD4D6}" type="slidenum">
              <a:rPr lang="en-US" smtClean="0"/>
              <a:pPr/>
              <a:t>15</a:t>
            </a:fld>
            <a:endParaRPr lang="en-US"/>
          </a:p>
        </p:txBody>
      </p:sp>
      <p:sp>
        <p:nvSpPr>
          <p:cNvPr id="6" name="Content Placeholder 5">
            <a:extLst>
              <a:ext uri="{FF2B5EF4-FFF2-40B4-BE49-F238E27FC236}">
                <a16:creationId xmlns:a16="http://schemas.microsoft.com/office/drawing/2014/main" id="{83591E62-F63B-0334-29B0-BF91B00AB327}"/>
              </a:ext>
            </a:extLst>
          </p:cNvPr>
          <p:cNvSpPr>
            <a:spLocks noGrp="1"/>
          </p:cNvSpPr>
          <p:nvPr>
            <p:ph sz="quarter" idx="1"/>
          </p:nvPr>
        </p:nvSpPr>
        <p:spPr>
          <a:xfrm>
            <a:off x="825268" y="1532799"/>
            <a:ext cx="10865287" cy="4524759"/>
          </a:xfrm>
        </p:spPr>
        <p:txBody>
          <a:bodyPr vert="horz" lIns="91440" tIns="45720" rIns="91440" bIns="45720" anchor="t">
            <a:normAutofit/>
          </a:bodyPr>
          <a:lstStyle/>
          <a:p>
            <a:pPr algn="just">
              <a:lnSpc>
                <a:spcPct val="150000"/>
              </a:lnSpc>
              <a:buClrTx/>
              <a:buFont typeface="Arial" panose="020B0604020202020204" pitchFamily="34" charset="0"/>
              <a:buChar char="•"/>
            </a:pPr>
            <a:r>
              <a:rPr lang="en-US" sz="1800" b="1" dirty="0">
                <a:latin typeface="Times New Roman"/>
                <a:cs typeface="Times New Roman"/>
              </a:rPr>
              <a:t>Server</a:t>
            </a:r>
            <a:r>
              <a:rPr lang="en-US" sz="1800" dirty="0">
                <a:latin typeface="Times New Roman"/>
                <a:cs typeface="Times New Roman"/>
              </a:rPr>
              <a:t>: For hosting the database and possibly the application, a server with sufficient processing power, memory, and storage capacity is required. </a:t>
            </a:r>
            <a:endParaRPr lang="en-US" sz="1800" dirty="0">
              <a:latin typeface="Times New Roman" panose="02020603050405020304" pitchFamily="18" charset="0"/>
              <a:cs typeface="Times New Roman" panose="02020603050405020304" pitchFamily="18" charset="0"/>
            </a:endParaRPr>
          </a:p>
          <a:p>
            <a:pPr algn="just">
              <a:lnSpc>
                <a:spcPct val="150000"/>
              </a:lnSpc>
              <a:buClrTx/>
              <a:buFont typeface="Arial" panose="020B0604020202020204" pitchFamily="34" charset="0"/>
              <a:buChar char="•"/>
            </a:pPr>
            <a:r>
              <a:rPr lang="en-US" sz="1800" b="1" dirty="0">
                <a:latin typeface="Times New Roman"/>
                <a:cs typeface="Times New Roman"/>
              </a:rPr>
              <a:t>Client Devices</a:t>
            </a:r>
            <a:r>
              <a:rPr lang="en-US" sz="1800" dirty="0">
                <a:latin typeface="Times New Roman"/>
                <a:cs typeface="Times New Roman"/>
              </a:rPr>
              <a:t>: The system should be accessible from client devices such as desktop computers, laptops, or tablets. </a:t>
            </a:r>
            <a:endParaRPr lang="en-US" sz="1800" dirty="0">
              <a:latin typeface="Times New Roman" panose="02020603050405020304" pitchFamily="18" charset="0"/>
              <a:cs typeface="Times New Roman" panose="02020603050405020304" pitchFamily="18" charset="0"/>
            </a:endParaRPr>
          </a:p>
          <a:p>
            <a:pPr algn="just">
              <a:lnSpc>
                <a:spcPct val="150000"/>
              </a:lnSpc>
              <a:buClrTx/>
              <a:buFont typeface="Arial" panose="020B0604020202020204" pitchFamily="34" charset="0"/>
              <a:buChar char="•"/>
            </a:pPr>
            <a:r>
              <a:rPr lang="en-US" sz="1800" b="1" dirty="0">
                <a:latin typeface="Times New Roman"/>
                <a:cs typeface="Times New Roman"/>
              </a:rPr>
              <a:t>Networking Equipment</a:t>
            </a:r>
            <a:r>
              <a:rPr lang="en-US" sz="1800" dirty="0">
                <a:latin typeface="Times New Roman"/>
                <a:cs typeface="Times New Roman"/>
              </a:rPr>
              <a:t>: Reliable networking equipment like routers, switches, and cables are necessary.</a:t>
            </a:r>
          </a:p>
          <a:p>
            <a:pPr algn="just">
              <a:lnSpc>
                <a:spcPct val="150000"/>
              </a:lnSpc>
              <a:buClrTx/>
              <a:buFont typeface="Arial" panose="020B0604020202020204" pitchFamily="34" charset="0"/>
              <a:buChar char="•"/>
            </a:pPr>
            <a:r>
              <a:rPr lang="en-US" sz="1800" b="1" dirty="0">
                <a:latin typeface="Times New Roman"/>
                <a:cs typeface="Times New Roman"/>
              </a:rPr>
              <a:t>Backup Systems</a:t>
            </a:r>
            <a:r>
              <a:rPr lang="en-US" sz="1800" dirty="0">
                <a:latin typeface="Times New Roman"/>
                <a:cs typeface="Times New Roman"/>
              </a:rPr>
              <a:t>: Implementing backup systems, either on-site or off-site, is crucial to ensure data integrity and disaster recovery.</a:t>
            </a:r>
          </a:p>
          <a:p>
            <a:pPr algn="just">
              <a:lnSpc>
                <a:spcPct val="150000"/>
              </a:lnSpc>
              <a:buClrTx/>
              <a:buFont typeface="Arial" panose="020B0604020202020204" pitchFamily="34" charset="0"/>
              <a:buChar char="•"/>
            </a:pPr>
            <a:r>
              <a:rPr lang="en-US" sz="1800" b="1" dirty="0">
                <a:latin typeface="Times New Roman"/>
                <a:cs typeface="Times New Roman"/>
              </a:rPr>
              <a:t>Camera: </a:t>
            </a:r>
            <a:r>
              <a:rPr lang="en-US" sz="1800" dirty="0">
                <a:latin typeface="Times New Roman"/>
                <a:cs typeface="Times New Roman"/>
              </a:rPr>
              <a:t>A camera is essential for an RPS hand gesture recognition system to capture real-time hand movements. This enables accurate detection and interpretation of gestures.</a:t>
            </a:r>
            <a:endParaRPr lang="en-US" sz="1800" dirty="0">
              <a:latin typeface="Times New Roman"/>
              <a:ea typeface="+mn-lt"/>
              <a:cs typeface="Times New Roman"/>
            </a:endParaRPr>
          </a:p>
        </p:txBody>
      </p:sp>
    </p:spTree>
    <p:extLst>
      <p:ext uri="{BB962C8B-B14F-4D97-AF65-F5344CB8AC3E}">
        <p14:creationId xmlns:p14="http://schemas.microsoft.com/office/powerpoint/2010/main" val="5382196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CSE, Acharya Institute of Technology</a:t>
            </a:r>
          </a:p>
        </p:txBody>
      </p:sp>
      <p:sp>
        <p:nvSpPr>
          <p:cNvPr id="4" name="Slide Number Placeholder 3"/>
          <p:cNvSpPr>
            <a:spLocks noGrp="1"/>
          </p:cNvSpPr>
          <p:nvPr>
            <p:ph type="sldNum" sz="quarter" idx="12"/>
          </p:nvPr>
        </p:nvSpPr>
        <p:spPr/>
        <p:txBody>
          <a:bodyPr/>
          <a:lstStyle/>
          <a:p>
            <a:fld id="{80A3A3F3-8EDC-49BE-84B5-3735161BD4D6}" type="slidenum">
              <a:rPr lang="en-US" smtClean="0"/>
              <a:pPr/>
              <a:t>16</a:t>
            </a:fld>
            <a:endParaRPr lang="en-US"/>
          </a:p>
        </p:txBody>
      </p:sp>
      <p:sp>
        <p:nvSpPr>
          <p:cNvPr id="5" name="Google Shape;62;p5"/>
          <p:cNvSpPr txBox="1">
            <a:spLocks/>
          </p:cNvSpPr>
          <p:nvPr/>
        </p:nvSpPr>
        <p:spPr>
          <a:xfrm>
            <a:off x="500735" y="304800"/>
            <a:ext cx="11190602" cy="933522"/>
          </a:xfrm>
          <a:prstGeom prst="rect">
            <a:avLst/>
          </a:prstGeom>
          <a:noFill/>
          <a:ln>
            <a:noFill/>
          </a:ln>
        </p:spPr>
        <p:txBody>
          <a:bodyPr spcFirstLastPara="1" wrap="square" lIns="91425" tIns="45700" rIns="91425" bIns="45700" anchor="t" anchorCtr="0">
            <a:noAutofit/>
          </a:bodyPr>
          <a:lstStyle/>
          <a:p>
            <a:pPr algn="ctr">
              <a:buClr>
                <a:srgbClr val="1581AA"/>
              </a:buClr>
              <a:buSzPts val="950"/>
              <a:defRPr/>
            </a:pPr>
            <a:r>
              <a:rPr lang="en-US" sz="3800" b="1">
                <a:solidFill>
                  <a:schemeClr val="tx1">
                    <a:lumMod val="95000"/>
                    <a:lumOff val="5000"/>
                  </a:schemeClr>
                </a:solidFill>
                <a:effectLst/>
                <a:latin typeface="Times New Roman"/>
                <a:ea typeface="Verdana"/>
                <a:cs typeface="Times New Roman"/>
              </a:rPr>
              <a:t>Scope of the Project</a:t>
            </a:r>
            <a:endParaRPr lang="en-IN" sz="3800" b="1">
              <a:solidFill>
                <a:schemeClr val="tx1">
                  <a:lumMod val="95000"/>
                  <a:lumOff val="5000"/>
                </a:schemeClr>
              </a:solidFill>
              <a:effectLst/>
              <a:latin typeface="Times New Roman"/>
              <a:ea typeface="Verdana"/>
              <a:cs typeface="Times New Roman"/>
            </a:endParaRPr>
          </a:p>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endParaRPr lang="en-GB" sz="3800" b="1" i="0" u="none" strike="noStrike" kern="1200" cap="none" spc="0" normalizeH="0" baseline="0" noProof="0">
              <a:ln>
                <a:noFill/>
              </a:ln>
              <a:solidFill>
                <a:schemeClr val="tx1">
                  <a:lumMod val="95000"/>
                  <a:lumOff val="5000"/>
                </a:schemeClr>
              </a:solidFill>
              <a:effectLst/>
              <a:uLnTx/>
              <a:uFillTx/>
              <a:latin typeface="Times New Roman" panose="02020603050405020304" pitchFamily="18" charset="0"/>
              <a:ea typeface="Century Gothic"/>
              <a:cs typeface="Times New Roman" panose="02020603050405020304" pitchFamily="18" charset="0"/>
            </a:endParaRPr>
          </a:p>
        </p:txBody>
      </p:sp>
      <p:sp>
        <p:nvSpPr>
          <p:cNvPr id="6" name="Google Shape;63;p5"/>
          <p:cNvSpPr txBox="1">
            <a:spLocks/>
          </p:cNvSpPr>
          <p:nvPr/>
        </p:nvSpPr>
        <p:spPr>
          <a:xfrm>
            <a:off x="804671" y="1238322"/>
            <a:ext cx="10897931" cy="4986199"/>
          </a:xfrm>
          <a:prstGeom prst="rect">
            <a:avLst/>
          </a:prstGeom>
          <a:noFill/>
          <a:ln>
            <a:noFill/>
          </a:ln>
        </p:spPr>
        <p:txBody>
          <a:bodyPr spcFirstLastPara="1" wrap="square" lIns="91425" tIns="45700" rIns="91425" bIns="45700" anchor="t" anchorCtr="0">
            <a:noAutofit/>
          </a:bodyPr>
          <a:lstStyle/>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Implementing a real-time Rock-Paper-Scissors game using Python libraries for computer graphics and image processing.</a:t>
            </a:r>
            <a:endParaRPr lang="en-US" sz="1800">
              <a:effectLst/>
              <a:latin typeface="Times New Roman" panose="02020603050405020304" pitchFamily="18" charset="0"/>
              <a:ea typeface="Verdana" panose="020B0604030504040204" pitchFamily="34" charset="0"/>
              <a:cs typeface="Times New Roman" panose="02020603050405020304" pitchFamily="18" charset="0"/>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Demonstrating the application of computer vision techniques, particularly hand pose estimation, for real-time gesture recognition</a:t>
            </a:r>
            <a:r>
              <a:rPr lang="en-US" dirty="0">
                <a:latin typeface="Times New Roman"/>
                <a:ea typeface="Verdana"/>
                <a:cs typeface="Times New Roman"/>
              </a:rPr>
              <a:t>.</a:t>
            </a:r>
            <a:endParaRPr lang="en-US">
              <a:latin typeface="Times New Roman" panose="02020603050405020304" pitchFamily="18" charset="0"/>
              <a:ea typeface="Verdana" panose="020B0604030504040204" pitchFamily="34" charset="0"/>
              <a:cs typeface="Times New Roman" panose="02020603050405020304" pitchFamily="18" charset="0"/>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Integrating hand pose estimation with game development principles to create an interactive gaming experience.</a:t>
            </a:r>
            <a:endParaRPr lang="en-US" sz="1800">
              <a:effectLst/>
              <a:latin typeface="Times New Roman" panose="02020603050405020304" pitchFamily="18" charset="0"/>
              <a:ea typeface="Verdana" panose="020B0604030504040204" pitchFamily="34" charset="0"/>
              <a:cs typeface="Times New Roman" panose="02020603050405020304" pitchFamily="18" charset="0"/>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Utilizing </a:t>
            </a:r>
            <a:r>
              <a:rPr lang="en-US" sz="1800" dirty="0" err="1">
                <a:effectLst/>
                <a:latin typeface="Times New Roman"/>
                <a:ea typeface="Verdana"/>
                <a:cs typeface="Times New Roman"/>
              </a:rPr>
              <a:t>MediaPipe's</a:t>
            </a:r>
            <a:r>
              <a:rPr lang="en-US" sz="1800" dirty="0">
                <a:effectLst/>
                <a:latin typeface="Times New Roman"/>
                <a:ea typeface="Verdana"/>
                <a:cs typeface="Times New Roman"/>
              </a:rPr>
              <a:t> hand detection model for real-time hand pose estimation and gesture recognition</a:t>
            </a:r>
            <a:r>
              <a:rPr lang="en-US" sz="1800" dirty="0">
                <a:solidFill>
                  <a:srgbClr val="000000"/>
                </a:solidFill>
                <a:effectLst/>
                <a:latin typeface="Times New Roman"/>
                <a:ea typeface="Verdana"/>
                <a:cs typeface="Times New Roman"/>
                <a:sym typeface="Times New Roman"/>
              </a:rPr>
              <a:t>.</a:t>
            </a:r>
            <a:endParaRPr lang="en-US" sz="1800">
              <a:solidFill>
                <a:srgbClr val="000000"/>
              </a:solidFill>
              <a:effectLst/>
              <a:latin typeface="Times New Roman"/>
              <a:ea typeface="Verdana"/>
              <a:cs typeface="Times New Roman"/>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a:ea typeface="Verdana"/>
                <a:cs typeface="Times New Roman"/>
              </a:rPr>
              <a:t>Extracting finger positions from pose data for identifying hand gestures (rock, paper, scissors) using image processing techniques</a:t>
            </a:r>
            <a:r>
              <a:rPr lang="en-US" sz="1800" dirty="0">
                <a:solidFill>
                  <a:srgbClr val="000000"/>
                </a:solidFill>
                <a:effectLst/>
                <a:latin typeface="Times New Roman"/>
                <a:ea typeface="Verdana"/>
                <a:cs typeface="Times New Roman"/>
                <a:sym typeface="Times New Roman"/>
              </a:rPr>
              <a:t>.</a:t>
            </a:r>
            <a:endParaRPr lang="en-US" sz="1800">
              <a:solidFill>
                <a:srgbClr val="000000"/>
              </a:solidFill>
              <a:effectLst/>
              <a:latin typeface="Times New Roman" panose="02020603050405020304" pitchFamily="18" charset="0"/>
              <a:ea typeface="Verdana" panose="020B0604030504040204" pitchFamily="34" charset="0"/>
              <a:cs typeface="Times New Roman" panose="02020603050405020304" pitchFamily="18" charset="0"/>
            </a:endParaRPr>
          </a:p>
          <a:p>
            <a:pPr marL="342900" marR="0" lvl="0" indent="-317500" algn="just" defTabSz="914400" rtl="0" eaLnBrk="1" fontAlgn="auto" latinLnBrk="0" hangingPunct="1">
              <a:lnSpc>
                <a:spcPct val="150000"/>
              </a:lnSpc>
              <a:spcBef>
                <a:spcPts val="0"/>
              </a:spcBef>
              <a:spcAft>
                <a:spcPts val="0"/>
              </a:spcAft>
              <a:buSzPts val="2000"/>
              <a:buFont typeface="Times New Roman"/>
              <a:buChar char="•"/>
              <a:tabLst/>
              <a:defRPr/>
            </a:pPr>
            <a:r>
              <a:rPr lang="en-US" sz="1800" dirty="0">
                <a:effectLst/>
                <a:latin typeface="Times New Roman" panose="02020603050405020304" pitchFamily="18" charset="0"/>
                <a:ea typeface="Verdana" panose="020B0604030504040204" pitchFamily="34" charset="0"/>
                <a:cs typeface="Times New Roman" panose="02020603050405020304" pitchFamily="18" charset="0"/>
              </a:rPr>
              <a:t>Offering an engaging and interactive experience for playing Rock-Paper-Scissors using hand gestures, facilitated by computer graphics and image processing technologies</a:t>
            </a:r>
            <a:r>
              <a:rPr lang="en-US" sz="1800" dirty="0">
                <a:solidFill>
                  <a:srgbClr val="000000"/>
                </a:solidFill>
                <a:effectLst/>
                <a:latin typeface="Times New Roman" panose="02020603050405020304" pitchFamily="18" charset="0"/>
                <a:ea typeface="Verdana" panose="020B0604030504040204" pitchFamily="34" charset="0"/>
                <a:cs typeface="Times New Roman" panose="02020603050405020304" pitchFamily="18" charset="0"/>
                <a:sym typeface="Times New Roman"/>
              </a:rPr>
              <a:t>.</a:t>
            </a:r>
            <a:endParaRPr lang="en-US" b="0" i="0" u="none" strike="noStrike" kern="1200" cap="none" spc="0" normalizeH="0" baseline="0" noProof="0">
              <a:ln>
                <a:noFill/>
              </a:ln>
              <a:solidFill>
                <a:srgbClr val="000000"/>
              </a:solidFill>
              <a:effectLst/>
              <a:uLnTx/>
              <a:uFillTx/>
              <a:latin typeface="Times New Roman" panose="02020603050405020304" pitchFamily="18" charset="0"/>
              <a:ea typeface="Times New Roman"/>
              <a:cs typeface="Times New Roman" panose="02020603050405020304" pitchFamily="18" charset="0"/>
            </a:endParaRPr>
          </a:p>
        </p:txBody>
      </p:sp>
      <p:sp>
        <p:nvSpPr>
          <p:cNvPr id="7" name="Google Shape;64;p5"/>
          <p:cNvSpPr/>
          <p:nvPr/>
        </p:nvSpPr>
        <p:spPr>
          <a:xfrm>
            <a:off x="511175" y="590550"/>
            <a:ext cx="585788" cy="273843"/>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EFFFF"/>
              </a:buClr>
              <a:buSzPts val="500"/>
              <a:buFont typeface="Century Gothic"/>
              <a:buNone/>
            </a:pPr>
            <a:fld id="{00000000-1234-1234-1234-123412341234}" type="slidenum">
              <a:rPr lang="en-GB" sz="2000" b="0" i="0" u="none" strike="noStrike" cap="none">
                <a:solidFill>
                  <a:srgbClr val="FEFFFF"/>
                </a:solidFill>
                <a:latin typeface="Century Gothic"/>
                <a:ea typeface="Century Gothic"/>
                <a:cs typeface="Century Gothic"/>
                <a:sym typeface="Century Gothic"/>
              </a:rPr>
              <a:pPr marL="0" marR="0" lvl="0" indent="0" algn="r" rtl="0">
                <a:lnSpc>
                  <a:spcPct val="100000"/>
                </a:lnSpc>
                <a:spcBef>
                  <a:spcPts val="0"/>
                </a:spcBef>
                <a:spcAft>
                  <a:spcPts val="0"/>
                </a:spcAft>
                <a:buClr>
                  <a:srgbClr val="FEFFFF"/>
                </a:buClr>
                <a:buSzPts val="500"/>
                <a:buFont typeface="Century Gothic"/>
                <a:buNone/>
              </a:pPr>
              <a:t>16</a:t>
            </a:fld>
            <a:endParaRPr sz="2000" b="0" i="0" u="none" strike="noStrike" cap="none">
              <a:solidFill>
                <a:srgbClr val="FEFFFF"/>
              </a:solidFill>
              <a:latin typeface="Century Gothic"/>
              <a:ea typeface="Century Gothic"/>
              <a:cs typeface="Century Gothic"/>
              <a:sym typeface="Century Gothic"/>
            </a:endParaRPr>
          </a:p>
        </p:txBody>
      </p:sp>
      <p:sp>
        <p:nvSpPr>
          <p:cNvPr id="8" name="Google Shape;65;p5"/>
          <p:cNvSpPr txBox="1">
            <a:spLocks/>
          </p:cNvSpPr>
          <p:nvPr/>
        </p:nvSpPr>
        <p:spPr>
          <a:xfrm>
            <a:off x="511175" y="4751061"/>
            <a:ext cx="585788" cy="273843"/>
          </a:xfrm>
          <a:prstGeom prst="rect">
            <a:avLst/>
          </a:prstGeom>
          <a:noFill/>
          <a:ln>
            <a:noFill/>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FEFFFF"/>
              </a:buClr>
              <a:buSzPts val="500"/>
              <a:buFont typeface="Century Gothic"/>
              <a:buNone/>
              <a:tabLst/>
              <a:defRPr/>
            </a:pPr>
            <a:fld id="{00000000-1234-1234-1234-123412341234}" type="slidenum">
              <a:rPr kumimoji="0" lang="en-GB" sz="2000" b="1" i="1" u="none" strike="noStrike" kern="1200" cap="none" spc="0" normalizeH="0" baseline="0" noProof="0" smtClean="0">
                <a:ln>
                  <a:noFill/>
                </a:ln>
                <a:solidFill>
                  <a:srgbClr val="FEFFFF"/>
                </a:solidFill>
                <a:effectLst/>
                <a:uLnTx/>
                <a:uFillTx/>
                <a:latin typeface="Century Gothic"/>
                <a:ea typeface="Century Gothic"/>
                <a:cs typeface="Century Gothic"/>
                <a:sym typeface="Century Gothic"/>
              </a:rPr>
              <a:pPr marL="0" marR="0" lvl="0" indent="0" algn="r" defTabSz="914400" rtl="0" eaLnBrk="1" fontAlgn="auto" latinLnBrk="0" hangingPunct="1">
                <a:lnSpc>
                  <a:spcPct val="100000"/>
                </a:lnSpc>
                <a:spcBef>
                  <a:spcPts val="0"/>
                </a:spcBef>
                <a:spcAft>
                  <a:spcPts val="0"/>
                </a:spcAft>
                <a:buClr>
                  <a:srgbClr val="FEFFFF"/>
                </a:buClr>
                <a:buSzPts val="500"/>
                <a:buFont typeface="Century Gothic"/>
                <a:buNone/>
                <a:tabLst/>
                <a:defRPr/>
              </a:pPr>
              <a:t>16</a:t>
            </a:fld>
            <a:endParaRPr kumimoji="0" lang="en-GB" sz="2000" b="1" i="1" u="none" strike="noStrike" kern="1200" cap="none" spc="0" normalizeH="0" baseline="0" noProof="0">
              <a:ln>
                <a:noFill/>
              </a:ln>
              <a:solidFill>
                <a:srgbClr val="FEFFFF"/>
              </a:solidFill>
              <a:effectLst/>
              <a:uLnTx/>
              <a:uFillTx/>
              <a:latin typeface="Century Gothic"/>
              <a:ea typeface="Century Gothic"/>
              <a:cs typeface="Century Gothic"/>
              <a:sym typeface="Century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4B727-91CC-F4B8-D91E-A2B192B74E6B}"/>
              </a:ext>
            </a:extLst>
          </p:cNvPr>
          <p:cNvSpPr>
            <a:spLocks noGrp="1"/>
          </p:cNvSpPr>
          <p:nvPr>
            <p:ph type="title"/>
          </p:nvPr>
        </p:nvSpPr>
        <p:spPr>
          <a:xfrm>
            <a:off x="1219200" y="0"/>
            <a:ext cx="10363200" cy="1143000"/>
          </a:xfrm>
        </p:spPr>
        <p:txBody>
          <a:bodyPr lIns="91440" tIns="45720" rIns="91440" bIns="91440" anchor="b" anchorCtr="0">
            <a:normAutofit/>
          </a:bodyPr>
          <a:lstStyle/>
          <a:p>
            <a:pPr algn="ctr"/>
            <a:r>
              <a:rPr lang="en-GB" sz="3800" b="1" dirty="0">
                <a:solidFill>
                  <a:schemeClr val="tx1"/>
                </a:solidFill>
                <a:latin typeface="Times New Roman"/>
                <a:cs typeface="Times New Roman"/>
              </a:rPr>
              <a:t>Data Flow Diagrams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57BD4C7-8F0A-C88E-B1AF-467C83D37F91}"/>
              </a:ext>
            </a:extLst>
          </p:cNvPr>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a:extLst>
              <a:ext uri="{FF2B5EF4-FFF2-40B4-BE49-F238E27FC236}">
                <a16:creationId xmlns:a16="http://schemas.microsoft.com/office/drawing/2014/main" id="{230329D7-46D3-489D-AC69-95B959E0C90A}"/>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3DF0BF0A-E3B9-B994-5097-FB41C64C8B9B}"/>
              </a:ext>
            </a:extLst>
          </p:cNvPr>
          <p:cNvSpPr>
            <a:spLocks noGrp="1"/>
          </p:cNvSpPr>
          <p:nvPr>
            <p:ph type="sldNum" sz="quarter" idx="12"/>
          </p:nvPr>
        </p:nvSpPr>
        <p:spPr/>
        <p:txBody>
          <a:bodyPr/>
          <a:lstStyle/>
          <a:p>
            <a:fld id="{80A3A3F3-8EDC-49BE-84B5-3735161BD4D6}" type="slidenum">
              <a:rPr lang="en-US" smtClean="0"/>
              <a:pPr/>
              <a:t>17</a:t>
            </a:fld>
            <a:endParaRPr lang="en-US"/>
          </a:p>
        </p:txBody>
      </p:sp>
      <p:pic>
        <p:nvPicPr>
          <p:cNvPr id="8" name="Picture 7">
            <a:extLst>
              <a:ext uri="{FF2B5EF4-FFF2-40B4-BE49-F238E27FC236}">
                <a16:creationId xmlns:a16="http://schemas.microsoft.com/office/drawing/2014/main" id="{74E9B248-0DB7-43A7-EE8E-17C1BB72B907}"/>
              </a:ext>
            </a:extLst>
          </p:cNvPr>
          <p:cNvPicPr>
            <a:picLocks noChangeAspect="1"/>
          </p:cNvPicPr>
          <p:nvPr/>
        </p:nvPicPr>
        <p:blipFill>
          <a:blip r:embed="rId2"/>
          <a:stretch>
            <a:fillRect/>
          </a:stretch>
        </p:blipFill>
        <p:spPr>
          <a:xfrm>
            <a:off x="4294599" y="1139856"/>
            <a:ext cx="4206915" cy="4316983"/>
          </a:xfrm>
          <a:prstGeom prst="rect">
            <a:avLst/>
          </a:prstGeom>
        </p:spPr>
      </p:pic>
      <p:sp>
        <p:nvSpPr>
          <p:cNvPr id="6" name="TextBox 5">
            <a:extLst>
              <a:ext uri="{FF2B5EF4-FFF2-40B4-BE49-F238E27FC236}">
                <a16:creationId xmlns:a16="http://schemas.microsoft.com/office/drawing/2014/main" id="{2C72FFB7-9BC7-13F0-2A14-8E7401CA2088}"/>
              </a:ext>
            </a:extLst>
          </p:cNvPr>
          <p:cNvSpPr txBox="1"/>
          <p:nvPr/>
        </p:nvSpPr>
        <p:spPr>
          <a:xfrm>
            <a:off x="2350530" y="5541852"/>
            <a:ext cx="830374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1600">
                <a:latin typeface="Times New Roman"/>
              </a:rPr>
              <a:t>Figure 1 : Data Flow Diagram</a:t>
            </a:r>
            <a:endParaRPr lang="en-US" sz="1600">
              <a:latin typeface="Times New Roman"/>
              <a:cs typeface="Times New Roman"/>
            </a:endParaRPr>
          </a:p>
        </p:txBody>
      </p:sp>
    </p:spTree>
    <p:extLst>
      <p:ext uri="{BB962C8B-B14F-4D97-AF65-F5344CB8AC3E}">
        <p14:creationId xmlns:p14="http://schemas.microsoft.com/office/powerpoint/2010/main" val="3568194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9EC4-3C9E-B8E6-0901-52F95CA724A7}"/>
              </a:ext>
            </a:extLst>
          </p:cNvPr>
          <p:cNvSpPr>
            <a:spLocks noGrp="1"/>
          </p:cNvSpPr>
          <p:nvPr>
            <p:ph type="title"/>
          </p:nvPr>
        </p:nvSpPr>
        <p:spPr/>
        <p:txBody>
          <a:bodyPr>
            <a:normAutofit/>
          </a:bodyPr>
          <a:lstStyle/>
          <a:p>
            <a:pPr algn="ctr"/>
            <a:r>
              <a:rPr lang="en-GB" sz="3800" b="1">
                <a:solidFill>
                  <a:schemeClr val="tx1"/>
                </a:solidFill>
                <a:latin typeface="Times New Roman" panose="02020603050405020304" pitchFamily="18" charset="0"/>
                <a:cs typeface="Times New Roman" panose="02020603050405020304" pitchFamily="18" charset="0"/>
              </a:rPr>
              <a:t>User – Defined Functions</a:t>
            </a:r>
            <a:endParaRPr lang="en-IN" sz="3800" b="1">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A746BFD-7815-9E83-D360-3F1E23418FFD}"/>
              </a:ext>
            </a:extLst>
          </p:cNvPr>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a:extLst>
              <a:ext uri="{FF2B5EF4-FFF2-40B4-BE49-F238E27FC236}">
                <a16:creationId xmlns:a16="http://schemas.microsoft.com/office/drawing/2014/main" id="{F540247F-322B-906E-B990-89124F7C884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1ED1BC2-2FCC-6EB8-E672-7C5C88A51510}"/>
              </a:ext>
            </a:extLst>
          </p:cNvPr>
          <p:cNvSpPr>
            <a:spLocks noGrp="1"/>
          </p:cNvSpPr>
          <p:nvPr>
            <p:ph type="sldNum" sz="quarter" idx="12"/>
          </p:nvPr>
        </p:nvSpPr>
        <p:spPr/>
        <p:txBody>
          <a:bodyPr/>
          <a:lstStyle/>
          <a:p>
            <a:fld id="{80A3A3F3-8EDC-49BE-84B5-3735161BD4D6}" type="slidenum">
              <a:rPr lang="en-US" smtClean="0"/>
              <a:pPr/>
              <a:t>18</a:t>
            </a:fld>
            <a:endParaRPr lang="en-US"/>
          </a:p>
        </p:txBody>
      </p:sp>
      <p:sp>
        <p:nvSpPr>
          <p:cNvPr id="7" name="TextBox 6">
            <a:extLst>
              <a:ext uri="{FF2B5EF4-FFF2-40B4-BE49-F238E27FC236}">
                <a16:creationId xmlns:a16="http://schemas.microsoft.com/office/drawing/2014/main" id="{6031A1B6-80C8-4265-E1B6-434F9D662939}"/>
              </a:ext>
            </a:extLst>
          </p:cNvPr>
          <p:cNvSpPr txBox="1"/>
          <p:nvPr/>
        </p:nvSpPr>
        <p:spPr>
          <a:xfrm>
            <a:off x="805327" y="1716286"/>
            <a:ext cx="10776995" cy="3366563"/>
          </a:xfrm>
          <a:prstGeom prst="rect">
            <a:avLst/>
          </a:prstGeom>
          <a:noFill/>
        </p:spPr>
        <p:txBody>
          <a:bodyPr wrap="square" lIns="91440" tIns="45720" rIns="91440" bIns="45720" anchor="t">
            <a:spAutoFit/>
          </a:bodyPr>
          <a:lstStyle/>
          <a:p>
            <a:pPr marL="285750" indent="-285750" algn="just">
              <a:lnSpc>
                <a:spcPct val="150000"/>
              </a:lnSpc>
              <a:buFont typeface="Arial" panose="020B0604020202020204" pitchFamily="34" charset="0"/>
              <a:buChar char="•"/>
            </a:pPr>
            <a:r>
              <a:rPr lang="en-IN" sz="1800" b="1" dirty="0" err="1">
                <a:solidFill>
                  <a:srgbClr val="000000"/>
                </a:solidFill>
                <a:effectLst/>
                <a:latin typeface="Times New Roman"/>
                <a:ea typeface="Times New Roman" panose="02020603050405020304" pitchFamily="18" charset="0"/>
                <a:cs typeface="Times New Roman"/>
              </a:rPr>
              <a:t>getHandMove</a:t>
            </a:r>
            <a:r>
              <a:rPr lang="en-IN" sz="1800" b="1" dirty="0">
                <a:solidFill>
                  <a:srgbClr val="000000"/>
                </a:solidFill>
                <a:effectLst/>
                <a:latin typeface="Times New Roman"/>
                <a:ea typeface="Times New Roman" panose="02020603050405020304" pitchFamily="18" charset="0"/>
                <a:cs typeface="Times New Roman"/>
              </a:rPr>
              <a:t>(</a:t>
            </a:r>
            <a:r>
              <a:rPr lang="en-IN" sz="1800" b="1" dirty="0" err="1">
                <a:solidFill>
                  <a:srgbClr val="000000"/>
                </a:solidFill>
                <a:effectLst/>
                <a:latin typeface="Times New Roman"/>
                <a:ea typeface="Times New Roman" panose="02020603050405020304" pitchFamily="18" charset="0"/>
                <a:cs typeface="Times New Roman"/>
              </a:rPr>
              <a:t>hand_landmarks</a:t>
            </a:r>
            <a:r>
              <a:rPr lang="en-IN" sz="1800" b="1" dirty="0">
                <a:solidFill>
                  <a:srgbClr val="000000"/>
                </a:solidFill>
                <a:effectLst/>
                <a:latin typeface="Times New Roman"/>
                <a:ea typeface="Times New Roman" panose="02020603050405020304" pitchFamily="18" charset="0"/>
                <a:cs typeface="Times New Roman"/>
              </a:rPr>
              <a:t>):</a:t>
            </a:r>
            <a:r>
              <a:rPr lang="en-IN" sz="1800" dirty="0">
                <a:solidFill>
                  <a:srgbClr val="000000"/>
                </a:solidFill>
                <a:effectLst/>
                <a:latin typeface="Times New Roman"/>
                <a:ea typeface="Times New Roman" panose="02020603050405020304" pitchFamily="18" charset="0"/>
                <a:cs typeface="Times New Roman"/>
              </a:rPr>
              <a:t> This function takes a hand landmark object as input and </a:t>
            </a:r>
            <a:r>
              <a:rPr lang="en-IN" sz="1800" dirty="0" err="1">
                <a:solidFill>
                  <a:srgbClr val="000000"/>
                </a:solidFill>
                <a:effectLst/>
                <a:latin typeface="Times New Roman"/>
                <a:ea typeface="Times New Roman" panose="02020603050405020304" pitchFamily="18" charset="0"/>
                <a:cs typeface="Times New Roman"/>
              </a:rPr>
              <a:t>analyzes</a:t>
            </a:r>
            <a:r>
              <a:rPr lang="en-IN" sz="1800" dirty="0">
                <a:solidFill>
                  <a:srgbClr val="000000"/>
                </a:solidFill>
                <a:effectLst/>
                <a:latin typeface="Times New Roman"/>
                <a:ea typeface="Times New Roman" panose="02020603050405020304" pitchFamily="18" charset="0"/>
                <a:cs typeface="Times New Roman"/>
              </a:rPr>
              <a:t> the landmark positions to determine the hand gesture. It returns a string representing the detected gesture.</a:t>
            </a:r>
            <a:r>
              <a:rPr lang="en-IN" dirty="0">
                <a:solidFill>
                  <a:srgbClr val="000000"/>
                </a:solidFill>
                <a:latin typeface="Times New Roman"/>
                <a:ea typeface="Times New Roman" panose="02020603050405020304" pitchFamily="18" charset="0"/>
                <a:cs typeface="Times New Roman"/>
              </a:rPr>
              <a:t> Determines the hand gesture ("rock", "paper", or "scissors") based on the provided hand landmarks. Parameters: </a:t>
            </a:r>
            <a:r>
              <a:rPr lang="en-IN" dirty="0" err="1">
                <a:solidFill>
                  <a:srgbClr val="000000"/>
                </a:solidFill>
                <a:latin typeface="Times New Roman"/>
                <a:ea typeface="Times New Roman" panose="02020603050405020304" pitchFamily="18" charset="0"/>
                <a:cs typeface="Times New Roman"/>
              </a:rPr>
              <a:t>hand_landmarks</a:t>
            </a:r>
            <a:r>
              <a:rPr lang="en-IN" dirty="0">
                <a:solidFill>
                  <a:srgbClr val="000000"/>
                </a:solidFill>
                <a:latin typeface="Times New Roman"/>
                <a:ea typeface="Times New Roman" panose="02020603050405020304" pitchFamily="18" charset="0"/>
                <a:cs typeface="Times New Roman"/>
              </a:rPr>
              <a:t> (</a:t>
            </a:r>
            <a:r>
              <a:rPr lang="en-IN" dirty="0" err="1">
                <a:solidFill>
                  <a:srgbClr val="000000"/>
                </a:solidFill>
                <a:latin typeface="Times New Roman"/>
                <a:ea typeface="Times New Roman" panose="02020603050405020304" pitchFamily="18" charset="0"/>
                <a:cs typeface="Times New Roman"/>
              </a:rPr>
              <a:t>MediaPipe</a:t>
            </a:r>
            <a:r>
              <a:rPr lang="en-IN" dirty="0">
                <a:solidFill>
                  <a:srgbClr val="000000"/>
                </a:solidFill>
                <a:latin typeface="Times New Roman"/>
                <a:ea typeface="Times New Roman" panose="02020603050405020304" pitchFamily="18" charset="0"/>
                <a:cs typeface="Times New Roman"/>
              </a:rPr>
              <a:t> hand landmarks). Returns: A string representing the hand gesture ("rock", "paper", or "scissors").</a:t>
            </a:r>
            <a:endParaRPr lang="en-IN" sz="1800" dirty="0">
              <a:solidFill>
                <a:srgbClr val="000000"/>
              </a:solidFill>
              <a:effectLst/>
              <a:latin typeface="Times New Roman"/>
              <a:ea typeface="Times New Roman" panose="02020603050405020304" pitchFamily="18" charset="0"/>
            </a:endParaRPr>
          </a:p>
          <a:p>
            <a:pPr marL="285750" indent="-285750" algn="just">
              <a:lnSpc>
                <a:spcPct val="150000"/>
              </a:lnSpc>
              <a:buFont typeface="Arial" panose="020B0604020202020204" pitchFamily="34" charset="0"/>
              <a:buChar char="•"/>
            </a:pPr>
            <a:r>
              <a:rPr lang="en-IN" sz="1800" b="1" dirty="0">
                <a:solidFill>
                  <a:srgbClr val="000000"/>
                </a:solidFill>
                <a:effectLst/>
                <a:latin typeface="Times New Roman"/>
                <a:ea typeface="Times New Roman" panose="02020603050405020304" pitchFamily="18" charset="0"/>
                <a:cs typeface="Times New Roman"/>
              </a:rPr>
              <a:t>gen(camera): </a:t>
            </a:r>
            <a:r>
              <a:rPr lang="en-US" sz="1800" dirty="0">
                <a:solidFill>
                  <a:srgbClr val="000000"/>
                </a:solidFill>
                <a:effectLst/>
                <a:latin typeface="Times New Roman"/>
                <a:ea typeface="Times New Roman" panose="02020603050405020304" pitchFamily="18" charset="0"/>
                <a:cs typeface="Times New Roman"/>
              </a:rPr>
              <a:t>Generates a video frame from the provided camera instance for streaming.</a:t>
            </a:r>
            <a:r>
              <a:rPr lang="en-US" dirty="0">
                <a:solidFill>
                  <a:srgbClr val="000000"/>
                </a:solidFill>
                <a:latin typeface="Times New Roman"/>
                <a:ea typeface="Times New Roman" panose="02020603050405020304" pitchFamily="18" charset="0"/>
                <a:cs typeface="Times New Roman"/>
              </a:rPr>
              <a:t> Generates a video frame from the provided camera instance for streaming. Parameters: camera (an instance of </a:t>
            </a:r>
            <a:r>
              <a:rPr lang="en-US" dirty="0" err="1">
                <a:solidFill>
                  <a:srgbClr val="000000"/>
                </a:solidFill>
                <a:latin typeface="Times New Roman"/>
                <a:ea typeface="Times New Roman" panose="02020603050405020304" pitchFamily="18" charset="0"/>
                <a:cs typeface="Times New Roman"/>
              </a:rPr>
              <a:t>VideoCamera</a:t>
            </a:r>
            <a:r>
              <a:rPr lang="en-US" dirty="0">
                <a:solidFill>
                  <a:srgbClr val="000000"/>
                </a:solidFill>
                <a:latin typeface="Times New Roman"/>
                <a:ea typeface="Times New Roman" panose="02020603050405020304" pitchFamily="18" charset="0"/>
                <a:cs typeface="Times New Roman"/>
              </a:rPr>
              <a:t> or </a:t>
            </a:r>
            <a:r>
              <a:rPr lang="en-US" dirty="0" err="1">
                <a:solidFill>
                  <a:srgbClr val="000000"/>
                </a:solidFill>
                <a:latin typeface="Times New Roman"/>
                <a:ea typeface="Times New Roman" panose="02020603050405020304" pitchFamily="18" charset="0"/>
                <a:cs typeface="Times New Roman"/>
              </a:rPr>
              <a:t>ComputerCamera</a:t>
            </a:r>
            <a:r>
              <a:rPr lang="en-US" dirty="0">
                <a:solidFill>
                  <a:srgbClr val="000000"/>
                </a:solidFill>
                <a:latin typeface="Times New Roman"/>
                <a:ea typeface="Times New Roman" panose="02020603050405020304" pitchFamily="18" charset="0"/>
                <a:cs typeface="Times New Roman"/>
              </a:rPr>
              <a:t>). Yields: A video frame in a format suitable for streaming (multipart/x-mixed-replace).</a:t>
            </a:r>
            <a:endParaRPr lang="en-US" sz="1800" dirty="0">
              <a:solidFill>
                <a:srgbClr val="000000"/>
              </a:solidFill>
              <a:effectLst/>
              <a:latin typeface="Times New Roman"/>
              <a:ea typeface="Times New Roman" panose="02020603050405020304" pitchFamily="18" charset="0"/>
            </a:endParaRPr>
          </a:p>
        </p:txBody>
      </p:sp>
      <p:sp>
        <p:nvSpPr>
          <p:cNvPr id="10" name="Rectangle 4">
            <a:extLst>
              <a:ext uri="{FF2B5EF4-FFF2-40B4-BE49-F238E27FC236}">
                <a16:creationId xmlns:a16="http://schemas.microsoft.com/office/drawing/2014/main" id="{D53D817C-1E41-356A-B2A4-0C5A7C463626}"/>
              </a:ext>
            </a:extLst>
          </p:cNvPr>
          <p:cNvSpPr>
            <a:spLocks noChangeArrowheads="1"/>
          </p:cNvSpPr>
          <p:nvPr/>
        </p:nvSpPr>
        <p:spPr bwMode="auto">
          <a:xfrm>
            <a:off x="0" y="-3231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0" i="0" u="none" strike="noStrike" cap="none" normalizeH="0" baseline="0" dirty="0">
              <a:ln>
                <a:noFill/>
              </a:ln>
              <a:effectLst/>
              <a:latin typeface="Arial" panose="020B0604020202020204" pitchFamily="34" charset="0"/>
              <a:cs typeface="Arial"/>
            </a:endParaRPr>
          </a:p>
        </p:txBody>
      </p:sp>
    </p:spTree>
    <p:extLst>
      <p:ext uri="{BB962C8B-B14F-4D97-AF65-F5344CB8AC3E}">
        <p14:creationId xmlns:p14="http://schemas.microsoft.com/office/powerpoint/2010/main" val="27628994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9EC4-3C9E-B8E6-0901-52F95CA724A7}"/>
              </a:ext>
            </a:extLst>
          </p:cNvPr>
          <p:cNvSpPr>
            <a:spLocks noGrp="1"/>
          </p:cNvSpPr>
          <p:nvPr>
            <p:ph type="title"/>
          </p:nvPr>
        </p:nvSpPr>
        <p:spPr>
          <a:xfrm>
            <a:off x="1003643" y="350108"/>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Built - in Functions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A746BFD-7815-9E83-D360-3F1E23418FFD}"/>
              </a:ext>
            </a:extLst>
          </p:cNvPr>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a:extLst>
              <a:ext uri="{FF2B5EF4-FFF2-40B4-BE49-F238E27FC236}">
                <a16:creationId xmlns:a16="http://schemas.microsoft.com/office/drawing/2014/main" id="{F540247F-322B-906E-B990-89124F7C884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1ED1BC2-2FCC-6EB8-E672-7C5C88A51510}"/>
              </a:ext>
            </a:extLst>
          </p:cNvPr>
          <p:cNvSpPr>
            <a:spLocks noGrp="1"/>
          </p:cNvSpPr>
          <p:nvPr>
            <p:ph type="sldNum" sz="quarter" idx="12"/>
          </p:nvPr>
        </p:nvSpPr>
        <p:spPr/>
        <p:txBody>
          <a:bodyPr/>
          <a:lstStyle/>
          <a:p>
            <a:fld id="{80A3A3F3-8EDC-49BE-84B5-3735161BD4D6}" type="slidenum">
              <a:rPr lang="en-US" smtClean="0"/>
              <a:pPr/>
              <a:t>19</a:t>
            </a:fld>
            <a:endParaRPr lang="en-US"/>
          </a:p>
        </p:txBody>
      </p:sp>
      <p:sp>
        <p:nvSpPr>
          <p:cNvPr id="7" name="TextBox 6">
            <a:extLst>
              <a:ext uri="{FF2B5EF4-FFF2-40B4-BE49-F238E27FC236}">
                <a16:creationId xmlns:a16="http://schemas.microsoft.com/office/drawing/2014/main" id="{6031A1B6-80C8-4265-E1B6-434F9D662939}"/>
              </a:ext>
            </a:extLst>
          </p:cNvPr>
          <p:cNvSpPr txBox="1"/>
          <p:nvPr/>
        </p:nvSpPr>
        <p:spPr>
          <a:xfrm>
            <a:off x="797494" y="1838549"/>
            <a:ext cx="10789324" cy="3571747"/>
          </a:xfrm>
          <a:prstGeom prst="rect">
            <a:avLst/>
          </a:prstGeom>
          <a:noFill/>
        </p:spPr>
        <p:txBody>
          <a:bodyPr wrap="square" lIns="91440" tIns="45720" rIns="91440" bIns="45720" anchor="t">
            <a:spAutoFit/>
          </a:bodyPr>
          <a:lstStyle/>
          <a:p>
            <a:pPr marL="342900" marR="2540" indent="-342900" algn="just" fontAlgn="base">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a:ea typeface="Arial" panose="020B0604020202020204" pitchFamily="34" charset="0"/>
                <a:cs typeface="Times New Roman"/>
              </a:rPr>
              <a:t>cv2.VideoCapture(0):</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This function from the OpenCV library is used to initialize the video capture from the default camera (0 represents the default camera). It returns a </a:t>
            </a:r>
            <a:r>
              <a:rPr lang="en-IN" sz="1800" u="none" strike="noStrike" kern="100" err="1">
                <a:solidFill>
                  <a:srgbClr val="000000"/>
                </a:solidFill>
                <a:effectLst/>
                <a:uFill>
                  <a:solidFill>
                    <a:srgbClr val="000000"/>
                  </a:solidFill>
                </a:uFill>
                <a:latin typeface="Times New Roman"/>
                <a:ea typeface="Arial" panose="020B0604020202020204" pitchFamily="34" charset="0"/>
                <a:cs typeface="Times New Roman"/>
              </a:rPr>
              <a:t>VideoCapture</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object that can be used to read frames from the camera.</a:t>
            </a:r>
            <a:r>
              <a:rPr lang="en-IN" kern="100" dirty="0">
                <a:solidFill>
                  <a:srgbClr val="000000"/>
                </a:solidFill>
                <a:uFill>
                  <a:solidFill>
                    <a:srgbClr val="000000"/>
                  </a:solidFill>
                </a:uFill>
                <a:latin typeface="Times New Roman"/>
                <a:ea typeface="Arial" panose="020B0604020202020204" pitchFamily="34" charset="0"/>
                <a:cs typeface="Times New Roman"/>
              </a:rPr>
              <a:t> </a:t>
            </a:r>
            <a:endParaRPr lang="en-US"/>
          </a:p>
          <a:p>
            <a:pPr marL="342900" marR="2540" lvl="0" indent="-342900" algn="just" fontAlgn="base">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cv2.namedWindow('frame', cv2.WINDOW_NORMAL): </a:t>
            </a:r>
            <a:r>
              <a:rPr lang="en-IN" sz="1800"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This function from the OpenCV library creates a window with the specified name ('frame') and displays it with normal properties (cv2.WINDOW_NORMAL). </a:t>
            </a:r>
          </a:p>
          <a:p>
            <a:pPr marL="342900" marR="2540" indent="-342900" algn="just" fontAlgn="base">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a:ea typeface="Arial" panose="020B0604020202020204" pitchFamily="34" charset="0"/>
                <a:cs typeface="Times New Roman"/>
              </a:rPr>
              <a:t>cv2.cvtColor(frame, cv.COLOR_BGR2RGB) and cv2.cvtColor(frame, cv.COLOR_RGB2BGR):</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These functions from the OpenCV library are used to convert the </a:t>
            </a:r>
            <a:r>
              <a:rPr lang="en-IN" sz="1800" u="none" strike="noStrike" kern="100" err="1">
                <a:solidFill>
                  <a:srgbClr val="000000"/>
                </a:solidFill>
                <a:effectLst/>
                <a:uFill>
                  <a:solidFill>
                    <a:srgbClr val="000000"/>
                  </a:solidFill>
                </a:uFill>
                <a:latin typeface="Times New Roman"/>
                <a:ea typeface="Arial" panose="020B0604020202020204" pitchFamily="34" charset="0"/>
                <a:cs typeface="Times New Roman"/>
              </a:rPr>
              <a:t>color</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space of an image between BGR (the default </a:t>
            </a:r>
            <a:r>
              <a:rPr lang="en-IN" sz="1800" u="none" strike="noStrike" kern="100" err="1">
                <a:solidFill>
                  <a:srgbClr val="000000"/>
                </a:solidFill>
                <a:effectLst/>
                <a:uFill>
                  <a:solidFill>
                    <a:srgbClr val="000000"/>
                  </a:solidFill>
                </a:uFill>
                <a:latin typeface="Times New Roman"/>
                <a:ea typeface="Arial" panose="020B0604020202020204" pitchFamily="34" charset="0"/>
                <a:cs typeface="Times New Roman"/>
              </a:rPr>
              <a:t>color</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space used by OpenCV) and RGB </a:t>
            </a:r>
            <a:r>
              <a:rPr lang="en-IN" sz="1800" u="none" strike="noStrike" kern="100" err="1">
                <a:solidFill>
                  <a:srgbClr val="000000"/>
                </a:solidFill>
                <a:effectLst/>
                <a:uFill>
                  <a:solidFill>
                    <a:srgbClr val="000000"/>
                  </a:solidFill>
                </a:uFill>
                <a:latin typeface="Times New Roman"/>
                <a:ea typeface="Arial" panose="020B0604020202020204" pitchFamily="34" charset="0"/>
                <a:cs typeface="Times New Roman"/>
              </a:rPr>
              <a:t>color</a:t>
            </a:r>
            <a:r>
              <a:rPr lang="en-IN" sz="1800" u="none" strike="noStrike" kern="100" dirty="0">
                <a:solidFill>
                  <a:srgbClr val="000000"/>
                </a:solidFill>
                <a:effectLst/>
                <a:uFill>
                  <a:solidFill>
                    <a:srgbClr val="000000"/>
                  </a:solidFill>
                </a:uFill>
                <a:latin typeface="Times New Roman"/>
                <a:ea typeface="Arial" panose="020B0604020202020204" pitchFamily="34" charset="0"/>
                <a:cs typeface="Times New Roman"/>
              </a:rPr>
              <a:t> spaces.</a:t>
            </a:r>
            <a:r>
              <a:rPr lang="en-IN" kern="100" dirty="0">
                <a:solidFill>
                  <a:srgbClr val="000000"/>
                </a:solidFill>
                <a:uFill>
                  <a:solidFill>
                    <a:srgbClr val="000000"/>
                  </a:solidFill>
                </a:uFill>
                <a:latin typeface="Times New Roman"/>
                <a:ea typeface="Arial" panose="020B0604020202020204" pitchFamily="34" charset="0"/>
                <a:cs typeface="Times New Roman"/>
              </a:rPr>
              <a:t> </a:t>
            </a:r>
            <a:endParaRPr lang="en-IN" sz="1800"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538676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E1E61-B57E-E0D4-54F7-0689FD5BDFDD}"/>
              </a:ext>
            </a:extLst>
          </p:cNvPr>
          <p:cNvSpPr>
            <a:spLocks noGrp="1"/>
          </p:cNvSpPr>
          <p:nvPr>
            <p:ph type="title"/>
          </p:nvPr>
        </p:nvSpPr>
        <p:spPr>
          <a:xfrm>
            <a:off x="1075038" y="151070"/>
            <a:ext cx="10363200" cy="1143000"/>
          </a:xfrm>
        </p:spPr>
        <p:txBody>
          <a:bodyPr>
            <a:normAutofit/>
          </a:bodyPr>
          <a:lstStyle/>
          <a:p>
            <a:pPr algn="ctr"/>
            <a:r>
              <a:rPr lang="en-GB" sz="3800" b="1">
                <a:solidFill>
                  <a:schemeClr val="tx1"/>
                </a:solidFill>
                <a:latin typeface="Times New Roman" panose="02020603050405020304" pitchFamily="18" charset="0"/>
                <a:cs typeface="Times New Roman" panose="02020603050405020304" pitchFamily="18" charset="0"/>
              </a:rPr>
              <a:t>Acknowledgement</a:t>
            </a:r>
            <a:endParaRPr lang="en-IN" sz="3800" b="1">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EA7AE8F9-2F9D-614B-A513-BB04FDF57484}"/>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52CBBB62-5ECD-4167-982B-261209AC167C}"/>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BB34F2A3-955F-9694-782C-2A52AF0D97E4}"/>
              </a:ext>
            </a:extLst>
          </p:cNvPr>
          <p:cNvSpPr>
            <a:spLocks noGrp="1"/>
          </p:cNvSpPr>
          <p:nvPr>
            <p:ph type="sldNum" sz="quarter" idx="12"/>
          </p:nvPr>
        </p:nvSpPr>
        <p:spPr/>
        <p:txBody>
          <a:bodyPr/>
          <a:lstStyle/>
          <a:p>
            <a:fld id="{80A3A3F3-8EDC-49BE-84B5-3735161BD4D6}" type="slidenum">
              <a:rPr lang="en-US" smtClean="0"/>
              <a:pPr/>
              <a:t>2</a:t>
            </a:fld>
            <a:endParaRPr lang="en-US"/>
          </a:p>
        </p:txBody>
      </p:sp>
      <p:sp>
        <p:nvSpPr>
          <p:cNvPr id="6" name="Content Placeholder 5">
            <a:extLst>
              <a:ext uri="{FF2B5EF4-FFF2-40B4-BE49-F238E27FC236}">
                <a16:creationId xmlns:a16="http://schemas.microsoft.com/office/drawing/2014/main" id="{59915BE7-2DDB-1ACC-EDA1-1FAFBBEA66FE}"/>
              </a:ext>
            </a:extLst>
          </p:cNvPr>
          <p:cNvSpPr>
            <a:spLocks noGrp="1"/>
          </p:cNvSpPr>
          <p:nvPr>
            <p:ph sz="quarter" idx="1"/>
          </p:nvPr>
        </p:nvSpPr>
        <p:spPr>
          <a:xfrm>
            <a:off x="1069936" y="1293014"/>
            <a:ext cx="10498392" cy="4412224"/>
          </a:xfrm>
        </p:spPr>
        <p:txBody>
          <a:bodyPr vert="horz" lIns="91440" tIns="45720" rIns="91440" bIns="45720" anchor="t">
            <a:noAutofit/>
          </a:bodyPr>
          <a:lstStyle/>
          <a:p>
            <a:pPr marL="0" indent="0" algn="just">
              <a:lnSpc>
                <a:spcPct val="150000"/>
              </a:lnSpc>
              <a:buNone/>
            </a:pPr>
            <a:r>
              <a:rPr lang="en-IN" sz="1800" dirty="0">
                <a:latin typeface="Times New Roman"/>
                <a:ea typeface="+mn-lt"/>
                <a:cs typeface="+mn-lt"/>
              </a:rPr>
              <a:t>We would like to extend our deepest gratitude to all those who have supported and contributed to the successful completion of the </a:t>
            </a:r>
            <a:r>
              <a:rPr lang="en-IN" sz="1800" dirty="0" err="1">
                <a:latin typeface="Times New Roman"/>
                <a:ea typeface="+mn-lt"/>
                <a:cs typeface="+mn-lt"/>
              </a:rPr>
              <a:t>RockNet</a:t>
            </a:r>
            <a:r>
              <a:rPr lang="en-IN" sz="1800" dirty="0">
                <a:latin typeface="Times New Roman"/>
                <a:ea typeface="+mn-lt"/>
                <a:cs typeface="+mn-lt"/>
              </a:rPr>
              <a:t> Hand Gestures for Rock-Paper-Scissors project.</a:t>
            </a:r>
            <a:endParaRPr lang="en-US" sz="1800" dirty="0">
              <a:latin typeface="Times New Roman"/>
              <a:cs typeface="Times New Roman"/>
            </a:endParaRPr>
          </a:p>
          <a:p>
            <a:pPr marL="0" indent="0" algn="just">
              <a:lnSpc>
                <a:spcPct val="150000"/>
              </a:lnSpc>
              <a:buNone/>
            </a:pPr>
            <a:r>
              <a:rPr lang="en-IN" sz="1800" dirty="0">
                <a:latin typeface="Times New Roman"/>
                <a:ea typeface="+mn-lt"/>
                <a:cs typeface="+mn-lt"/>
              </a:rPr>
              <a:t>Firstly, we would like to thank our advisor, Mr. Gururaj P , for his invaluable guidance, insightful suggestions, and continuous encouragement throughout the development of this project. His expertise and experience have been crucial in navigating the challenges faced during the research and implementation phases.</a:t>
            </a:r>
            <a:endParaRPr lang="en-IN" sz="1800" dirty="0">
              <a:latin typeface="Times New Roman"/>
              <a:cs typeface="Times New Roman"/>
            </a:endParaRPr>
          </a:p>
          <a:p>
            <a:pPr marL="0" indent="0" algn="just">
              <a:lnSpc>
                <a:spcPct val="150000"/>
              </a:lnSpc>
              <a:buNone/>
            </a:pPr>
            <a:r>
              <a:rPr lang="en-IN" sz="1800" dirty="0">
                <a:latin typeface="Times New Roman"/>
                <a:ea typeface="+mn-lt"/>
                <a:cs typeface="+mn-lt"/>
              </a:rPr>
              <a:t>We would also like to express our appreciation to our peers and colleagues in the </a:t>
            </a:r>
            <a:r>
              <a:rPr lang="en-IN" sz="1800" err="1">
                <a:latin typeface="Times New Roman"/>
                <a:ea typeface="+mn-lt"/>
                <a:cs typeface="+mn-lt"/>
              </a:rPr>
              <a:t>Rocknet</a:t>
            </a:r>
            <a:r>
              <a:rPr lang="en-IN" sz="1800">
                <a:latin typeface="Times New Roman"/>
                <a:ea typeface="+mn-lt"/>
                <a:cs typeface="+mn-lt"/>
              </a:rPr>
              <a:t> Team</a:t>
            </a:r>
            <a:r>
              <a:rPr lang="en-IN" sz="1800" dirty="0">
                <a:latin typeface="Times New Roman"/>
                <a:ea typeface="+mn-lt"/>
                <a:cs typeface="+mn-lt"/>
              </a:rPr>
              <a:t> for their constructive feedback, collaborative spirit, and for fostering an environment of innovation and learning.</a:t>
            </a:r>
            <a:endParaRPr lang="en-IN" sz="1800" dirty="0">
              <a:latin typeface="Times New Roman"/>
              <a:cs typeface="Times New Roman"/>
            </a:endParaRPr>
          </a:p>
          <a:p>
            <a:pPr marL="0" indent="0" algn="just">
              <a:lnSpc>
                <a:spcPct val="150000"/>
              </a:lnSpc>
              <a:buNone/>
            </a:pPr>
            <a:r>
              <a:rPr lang="en-IN" sz="1800" dirty="0">
                <a:latin typeface="Times New Roman"/>
                <a:ea typeface="+mn-lt"/>
                <a:cs typeface="+mn-lt"/>
              </a:rPr>
              <a:t>Special thanks to all the participants who volunteered their time to provide the hand gesture data necessary for training and testing the </a:t>
            </a:r>
            <a:r>
              <a:rPr lang="en-IN" sz="1800" dirty="0" err="1">
                <a:latin typeface="Times New Roman"/>
                <a:ea typeface="+mn-lt"/>
                <a:cs typeface="+mn-lt"/>
              </a:rPr>
              <a:t>RockNet</a:t>
            </a:r>
            <a:r>
              <a:rPr lang="en-IN" sz="1800" dirty="0">
                <a:latin typeface="Times New Roman"/>
                <a:ea typeface="+mn-lt"/>
                <a:cs typeface="+mn-lt"/>
              </a:rPr>
              <a:t> Hand </a:t>
            </a:r>
            <a:r>
              <a:rPr lang="en-IN" sz="1800" dirty="0" err="1">
                <a:latin typeface="Times New Roman"/>
                <a:ea typeface="+mn-lt"/>
                <a:cs typeface="+mn-lt"/>
              </a:rPr>
              <a:t>gestrue</a:t>
            </a:r>
            <a:r>
              <a:rPr lang="en-IN" sz="1800" dirty="0">
                <a:latin typeface="Times New Roman"/>
                <a:ea typeface="+mn-lt"/>
                <a:cs typeface="+mn-lt"/>
              </a:rPr>
              <a:t> RPS .</a:t>
            </a:r>
            <a:endParaRPr lang="en-IN" sz="1800" dirty="0">
              <a:latin typeface="Times New Roman"/>
              <a:cs typeface="Times New Roman"/>
            </a:endParaRPr>
          </a:p>
          <a:p>
            <a:pPr marL="0" indent="0" algn="just">
              <a:lnSpc>
                <a:spcPct val="150000"/>
              </a:lnSpc>
              <a:buNone/>
            </a:pPr>
            <a:endParaRPr lang="en-IN" sz="1800" dirty="0">
              <a:latin typeface="Times New Roman"/>
              <a:cs typeface="Times New Roman"/>
            </a:endParaRPr>
          </a:p>
        </p:txBody>
      </p:sp>
    </p:spTree>
    <p:extLst>
      <p:ext uri="{BB962C8B-B14F-4D97-AF65-F5344CB8AC3E}">
        <p14:creationId xmlns:p14="http://schemas.microsoft.com/office/powerpoint/2010/main" val="16059492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9EC4-3C9E-B8E6-0901-52F95CA724A7}"/>
              </a:ext>
            </a:extLst>
          </p:cNvPr>
          <p:cNvSpPr>
            <a:spLocks noGrp="1"/>
          </p:cNvSpPr>
          <p:nvPr>
            <p:ph type="title"/>
          </p:nvPr>
        </p:nvSpPr>
        <p:spPr>
          <a:xfrm>
            <a:off x="1168400" y="0"/>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Built - in Functions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A746BFD-7815-9E83-D360-3F1E23418FFD}"/>
              </a:ext>
            </a:extLst>
          </p:cNvPr>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a:extLst>
              <a:ext uri="{FF2B5EF4-FFF2-40B4-BE49-F238E27FC236}">
                <a16:creationId xmlns:a16="http://schemas.microsoft.com/office/drawing/2014/main" id="{F540247F-322B-906E-B990-89124F7C884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1ED1BC2-2FCC-6EB8-E672-7C5C88A51510}"/>
              </a:ext>
            </a:extLst>
          </p:cNvPr>
          <p:cNvSpPr>
            <a:spLocks noGrp="1"/>
          </p:cNvSpPr>
          <p:nvPr>
            <p:ph type="sldNum" sz="quarter" idx="12"/>
          </p:nvPr>
        </p:nvSpPr>
        <p:spPr/>
        <p:txBody>
          <a:bodyPr/>
          <a:lstStyle/>
          <a:p>
            <a:fld id="{80A3A3F3-8EDC-49BE-84B5-3735161BD4D6}" type="slidenum">
              <a:rPr lang="en-US" smtClean="0"/>
              <a:pPr/>
              <a:t>20</a:t>
            </a:fld>
            <a:endParaRPr lang="en-US"/>
          </a:p>
        </p:txBody>
      </p:sp>
      <p:sp>
        <p:nvSpPr>
          <p:cNvPr id="7" name="TextBox 6">
            <a:extLst>
              <a:ext uri="{FF2B5EF4-FFF2-40B4-BE49-F238E27FC236}">
                <a16:creationId xmlns:a16="http://schemas.microsoft.com/office/drawing/2014/main" id="{6031A1B6-80C8-4265-E1B6-434F9D662939}"/>
              </a:ext>
            </a:extLst>
          </p:cNvPr>
          <p:cNvSpPr txBox="1"/>
          <p:nvPr/>
        </p:nvSpPr>
        <p:spPr>
          <a:xfrm>
            <a:off x="787197" y="1261900"/>
            <a:ext cx="10789324" cy="4192430"/>
          </a:xfrm>
          <a:prstGeom prst="rect">
            <a:avLst/>
          </a:prstGeom>
          <a:noFill/>
        </p:spPr>
        <p:txBody>
          <a:bodyPr wrap="square" lIns="91440" tIns="45720" rIns="91440" bIns="45720" anchor="t">
            <a:spAutoFit/>
          </a:bodyPr>
          <a:lstStyle/>
          <a:p>
            <a:pPr marR="2540" algn="just" fontAlgn="base">
              <a:lnSpc>
                <a:spcPct val="150000"/>
              </a:lnSpc>
              <a:spcAft>
                <a:spcPts val="800"/>
              </a:spcAft>
              <a:buClr>
                <a:srgbClr val="000000"/>
              </a:buClr>
              <a:buSzPts val="1200"/>
            </a:pPr>
            <a:endParaRPr lang="en-IN" sz="1800"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endParaRPr>
          </a:p>
          <a:p>
            <a:pPr marL="342900" marR="2540" lvl="0" indent="-342900" algn="just" fontAlgn="base">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cv2.flip(frame, 1):</a:t>
            </a:r>
            <a:r>
              <a:rPr lang="en-IN" sz="1800" u="none" strike="noStrike" kern="100"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 This function from the OpenCV library flips the image horizontally (1 means flipping horizontally, 0 means flipping vertically, and -1 means flipping both horizontally and vertically). </a:t>
            </a:r>
          </a:p>
          <a:p>
            <a:pPr marL="342900" indent="-342900" algn="just">
              <a:lnSpc>
                <a:spcPct val="150000"/>
              </a:lnSpc>
              <a:spcAft>
                <a:spcPts val="800"/>
              </a:spcAft>
              <a:buClr>
                <a:srgbClr val="000000"/>
              </a:buClr>
              <a:buSzPts val="1200"/>
              <a:buFont typeface="Arial,Sans-Serif" panose="020B0604020202020204" pitchFamily="34" charset="0"/>
              <a:buChar char="•"/>
            </a:pPr>
            <a:r>
              <a:rPr lang="en-IN" b="1" kern="100" dirty="0">
                <a:solidFill>
                  <a:srgbClr val="000000"/>
                </a:solidFill>
                <a:uFill>
                  <a:solidFill>
                    <a:srgbClr val="000000"/>
                  </a:solidFill>
                </a:uFill>
                <a:latin typeface="Times New Roman"/>
                <a:cs typeface="Times New Roman"/>
              </a:rPr>
              <a:t>cv2.rectangle(frame, </a:t>
            </a:r>
            <a:r>
              <a:rPr lang="en-IN" b="1" kern="100" dirty="0" err="1">
                <a:solidFill>
                  <a:srgbClr val="000000"/>
                </a:solidFill>
                <a:uFill>
                  <a:solidFill>
                    <a:srgbClr val="000000"/>
                  </a:solidFill>
                </a:uFill>
                <a:latin typeface="Times New Roman"/>
                <a:cs typeface="Times New Roman"/>
              </a:rPr>
              <a:t>start_point</a:t>
            </a:r>
            <a:r>
              <a:rPr lang="en-IN" b="1" kern="100" dirty="0">
                <a:solidFill>
                  <a:srgbClr val="000000"/>
                </a:solidFill>
                <a:uFill>
                  <a:solidFill>
                    <a:srgbClr val="000000"/>
                  </a:solidFill>
                </a:uFill>
                <a:latin typeface="Times New Roman"/>
                <a:cs typeface="Times New Roman"/>
              </a:rPr>
              <a:t>, </a:t>
            </a:r>
            <a:r>
              <a:rPr lang="en-IN" b="1" kern="100" dirty="0" err="1">
                <a:solidFill>
                  <a:srgbClr val="000000"/>
                </a:solidFill>
                <a:uFill>
                  <a:solidFill>
                    <a:srgbClr val="000000"/>
                  </a:solidFill>
                </a:uFill>
                <a:latin typeface="Times New Roman"/>
                <a:cs typeface="Times New Roman"/>
              </a:rPr>
              <a:t>end_point</a:t>
            </a:r>
            <a:r>
              <a:rPr lang="en-IN" b="1" kern="100" dirty="0">
                <a:solidFill>
                  <a:srgbClr val="000000"/>
                </a:solidFill>
                <a:uFill>
                  <a:solidFill>
                    <a:srgbClr val="000000"/>
                  </a:solidFill>
                </a:uFill>
                <a:latin typeface="Times New Roman"/>
                <a:cs typeface="Times New Roman"/>
              </a:rPr>
              <a:t>, </a:t>
            </a:r>
            <a:r>
              <a:rPr lang="en-IN" b="1" kern="100" dirty="0" err="1">
                <a:solidFill>
                  <a:srgbClr val="000000"/>
                </a:solidFill>
                <a:uFill>
                  <a:solidFill>
                    <a:srgbClr val="000000"/>
                  </a:solidFill>
                </a:uFill>
                <a:latin typeface="Times New Roman"/>
                <a:cs typeface="Times New Roman"/>
              </a:rPr>
              <a:t>color</a:t>
            </a:r>
            <a:r>
              <a:rPr lang="en-IN" b="1" kern="100" dirty="0">
                <a:solidFill>
                  <a:srgbClr val="000000"/>
                </a:solidFill>
                <a:uFill>
                  <a:solidFill>
                    <a:srgbClr val="000000"/>
                  </a:solidFill>
                </a:uFill>
                <a:latin typeface="Times New Roman"/>
                <a:cs typeface="Times New Roman"/>
              </a:rPr>
              <a:t>, thickness):</a:t>
            </a:r>
            <a:r>
              <a:rPr lang="en-IN" kern="100" dirty="0">
                <a:solidFill>
                  <a:srgbClr val="000000"/>
                </a:solidFill>
                <a:uFill>
                  <a:solidFill>
                    <a:srgbClr val="000000"/>
                  </a:solidFill>
                </a:uFill>
                <a:latin typeface="Times New Roman"/>
                <a:cs typeface="Times New Roman"/>
              </a:rPr>
              <a:t> This function from the OpenCV library draws a rectangle on the specified image (frame) with the given start and end points, </a:t>
            </a:r>
            <a:r>
              <a:rPr lang="en-IN" kern="100" dirty="0" err="1">
                <a:solidFill>
                  <a:srgbClr val="000000"/>
                </a:solidFill>
                <a:uFill>
                  <a:solidFill>
                    <a:srgbClr val="000000"/>
                  </a:solidFill>
                </a:uFill>
                <a:latin typeface="Times New Roman"/>
                <a:cs typeface="Times New Roman"/>
              </a:rPr>
              <a:t>color</a:t>
            </a:r>
            <a:r>
              <a:rPr lang="en-IN" kern="100" dirty="0">
                <a:solidFill>
                  <a:srgbClr val="000000"/>
                </a:solidFill>
                <a:uFill>
                  <a:solidFill>
                    <a:srgbClr val="000000"/>
                  </a:solidFill>
                </a:uFill>
                <a:latin typeface="Times New Roman"/>
                <a:cs typeface="Times New Roman"/>
              </a:rPr>
              <a:t>, and thickness. </a:t>
            </a:r>
            <a:endParaRPr lang="en-US" kern="100">
              <a:solidFill>
                <a:srgbClr val="000000"/>
              </a:solidFill>
              <a:uFill>
                <a:solidFill>
                  <a:srgbClr val="000000"/>
                </a:solidFill>
              </a:uFill>
              <a:latin typeface="Times New Roman"/>
              <a:cs typeface="Times New Roman"/>
            </a:endParaRPr>
          </a:p>
          <a:p>
            <a:pPr marL="342900" indent="-342900" algn="just">
              <a:lnSpc>
                <a:spcPct val="150000"/>
              </a:lnSpc>
              <a:spcAft>
                <a:spcPts val="800"/>
              </a:spcAft>
              <a:buSzPts val="1200"/>
              <a:buFont typeface="Arial,Sans-Serif" panose="020B0604020202020204" pitchFamily="34" charset="0"/>
              <a:buChar char="•"/>
            </a:pPr>
            <a:r>
              <a:rPr lang="en-IN" b="1" kern="100" dirty="0">
                <a:solidFill>
                  <a:srgbClr val="000000"/>
                </a:solidFill>
                <a:uFill>
                  <a:solidFill>
                    <a:srgbClr val="000000"/>
                  </a:solidFill>
                </a:uFill>
                <a:latin typeface="Times New Roman"/>
                <a:cs typeface="Times New Roman"/>
              </a:rPr>
              <a:t>cv2.putText(frame, text, position, font, </a:t>
            </a:r>
            <a:r>
              <a:rPr lang="en-IN" b="1" kern="100" dirty="0" err="1">
                <a:solidFill>
                  <a:srgbClr val="000000"/>
                </a:solidFill>
                <a:uFill>
                  <a:solidFill>
                    <a:srgbClr val="000000"/>
                  </a:solidFill>
                </a:uFill>
                <a:latin typeface="Times New Roman"/>
                <a:cs typeface="Times New Roman"/>
              </a:rPr>
              <a:t>font_scale</a:t>
            </a:r>
            <a:r>
              <a:rPr lang="en-IN" b="1" kern="100" dirty="0">
                <a:solidFill>
                  <a:srgbClr val="000000"/>
                </a:solidFill>
                <a:uFill>
                  <a:solidFill>
                    <a:srgbClr val="000000"/>
                  </a:solidFill>
                </a:uFill>
                <a:latin typeface="Times New Roman"/>
                <a:cs typeface="Times New Roman"/>
              </a:rPr>
              <a:t>, </a:t>
            </a:r>
            <a:r>
              <a:rPr lang="en-IN" b="1" kern="100" dirty="0" err="1">
                <a:solidFill>
                  <a:srgbClr val="000000"/>
                </a:solidFill>
                <a:uFill>
                  <a:solidFill>
                    <a:srgbClr val="000000"/>
                  </a:solidFill>
                </a:uFill>
                <a:latin typeface="Times New Roman"/>
                <a:cs typeface="Times New Roman"/>
              </a:rPr>
              <a:t>color</a:t>
            </a:r>
            <a:r>
              <a:rPr lang="en-IN" b="1" kern="100" dirty="0">
                <a:solidFill>
                  <a:srgbClr val="000000"/>
                </a:solidFill>
                <a:uFill>
                  <a:solidFill>
                    <a:srgbClr val="000000"/>
                  </a:solidFill>
                </a:uFill>
                <a:latin typeface="Times New Roman"/>
                <a:cs typeface="Times New Roman"/>
              </a:rPr>
              <a:t>, thickness, </a:t>
            </a:r>
            <a:r>
              <a:rPr lang="en-IN" b="1" kern="100" dirty="0" err="1">
                <a:solidFill>
                  <a:srgbClr val="000000"/>
                </a:solidFill>
                <a:uFill>
                  <a:solidFill>
                    <a:srgbClr val="000000"/>
                  </a:solidFill>
                </a:uFill>
                <a:latin typeface="Times New Roman"/>
                <a:cs typeface="Times New Roman"/>
              </a:rPr>
              <a:t>line_type</a:t>
            </a:r>
            <a:r>
              <a:rPr lang="en-IN" b="1" kern="100" dirty="0">
                <a:solidFill>
                  <a:srgbClr val="000000"/>
                </a:solidFill>
                <a:uFill>
                  <a:solidFill>
                    <a:srgbClr val="000000"/>
                  </a:solidFill>
                </a:uFill>
                <a:latin typeface="Times New Roman"/>
                <a:cs typeface="Times New Roman"/>
              </a:rPr>
              <a:t>):</a:t>
            </a:r>
            <a:r>
              <a:rPr lang="en-IN" kern="100" dirty="0">
                <a:solidFill>
                  <a:srgbClr val="000000"/>
                </a:solidFill>
                <a:uFill>
                  <a:solidFill>
                    <a:srgbClr val="000000"/>
                  </a:solidFill>
                </a:uFill>
                <a:latin typeface="Times New Roman"/>
                <a:cs typeface="Times New Roman"/>
              </a:rPr>
              <a:t> This function from the OpenCV library draws text on the specified image (frame) at the given position, with the specified font, font scale, </a:t>
            </a:r>
            <a:r>
              <a:rPr lang="en-IN" kern="100" dirty="0" err="1">
                <a:solidFill>
                  <a:srgbClr val="000000"/>
                </a:solidFill>
                <a:uFill>
                  <a:solidFill>
                    <a:srgbClr val="000000"/>
                  </a:solidFill>
                </a:uFill>
                <a:latin typeface="Times New Roman"/>
                <a:cs typeface="Times New Roman"/>
              </a:rPr>
              <a:t>color</a:t>
            </a:r>
            <a:r>
              <a:rPr lang="en-IN" kern="100" dirty="0">
                <a:solidFill>
                  <a:srgbClr val="000000"/>
                </a:solidFill>
                <a:uFill>
                  <a:solidFill>
                    <a:srgbClr val="000000"/>
                  </a:solidFill>
                </a:uFill>
                <a:latin typeface="Times New Roman"/>
                <a:cs typeface="Times New Roman"/>
              </a:rPr>
              <a:t>, thickness, and line type. </a:t>
            </a:r>
            <a:endParaRPr lang="en-IN" dirty="0">
              <a:latin typeface="Times New Roman"/>
              <a:cs typeface="Times New Roman"/>
            </a:endParaRPr>
          </a:p>
          <a:p>
            <a:pPr marL="342900" marR="2540" indent="-342900" algn="just">
              <a:lnSpc>
                <a:spcPct val="150000"/>
              </a:lnSpc>
              <a:spcAft>
                <a:spcPts val="800"/>
              </a:spcAft>
              <a:buClr>
                <a:srgbClr val="000000"/>
              </a:buClr>
              <a:buSzPts val="1200"/>
              <a:buFont typeface="Arial" panose="020B0604020202020204" pitchFamily="34" charset="0"/>
              <a:buChar char="•"/>
            </a:pPr>
            <a:endParaRPr lang="en-IN" kern="100" dirty="0">
              <a:solidFill>
                <a:srgbClr val="000000"/>
              </a:solidFill>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38834423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9EC4-3C9E-B8E6-0901-52F95CA724A7}"/>
              </a:ext>
            </a:extLst>
          </p:cNvPr>
          <p:cNvSpPr>
            <a:spLocks noGrp="1"/>
          </p:cNvSpPr>
          <p:nvPr>
            <p:ph type="title"/>
          </p:nvPr>
        </p:nvSpPr>
        <p:spPr>
          <a:xfrm>
            <a:off x="1168400" y="-44811"/>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Built - in Functions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A746BFD-7815-9E83-D360-3F1E23418FFD}"/>
              </a:ext>
            </a:extLst>
          </p:cNvPr>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a:extLst>
              <a:ext uri="{FF2B5EF4-FFF2-40B4-BE49-F238E27FC236}">
                <a16:creationId xmlns:a16="http://schemas.microsoft.com/office/drawing/2014/main" id="{F540247F-322B-906E-B990-89124F7C884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1ED1BC2-2FCC-6EB8-E672-7C5C88A51510}"/>
              </a:ext>
            </a:extLst>
          </p:cNvPr>
          <p:cNvSpPr>
            <a:spLocks noGrp="1"/>
          </p:cNvSpPr>
          <p:nvPr>
            <p:ph type="sldNum" sz="quarter" idx="12"/>
          </p:nvPr>
        </p:nvSpPr>
        <p:spPr/>
        <p:txBody>
          <a:bodyPr/>
          <a:lstStyle/>
          <a:p>
            <a:fld id="{80A3A3F3-8EDC-49BE-84B5-3735161BD4D6}" type="slidenum">
              <a:rPr lang="en-US" smtClean="0"/>
              <a:pPr/>
              <a:t>21</a:t>
            </a:fld>
            <a:endParaRPr lang="en-US"/>
          </a:p>
        </p:txBody>
      </p:sp>
      <p:sp>
        <p:nvSpPr>
          <p:cNvPr id="7" name="TextBox 6">
            <a:extLst>
              <a:ext uri="{FF2B5EF4-FFF2-40B4-BE49-F238E27FC236}">
                <a16:creationId xmlns:a16="http://schemas.microsoft.com/office/drawing/2014/main" id="{6031A1B6-80C8-4265-E1B6-434F9D662939}"/>
              </a:ext>
            </a:extLst>
          </p:cNvPr>
          <p:cNvSpPr txBox="1"/>
          <p:nvPr/>
        </p:nvSpPr>
        <p:spPr>
          <a:xfrm>
            <a:off x="798365" y="1098448"/>
            <a:ext cx="10789324" cy="5541517"/>
          </a:xfrm>
          <a:prstGeom prst="rect">
            <a:avLst/>
          </a:prstGeom>
          <a:noFill/>
        </p:spPr>
        <p:txBody>
          <a:bodyPr wrap="square" lIns="91440" tIns="45720" rIns="91440" bIns="45720" anchor="t">
            <a:spAutoFit/>
          </a:bodyPr>
          <a:lstStyle/>
          <a:p>
            <a:pPr algn="just">
              <a:lnSpc>
                <a:spcPct val="150000"/>
              </a:lnSpc>
              <a:spcAft>
                <a:spcPts val="800"/>
              </a:spcAft>
              <a:buClr>
                <a:srgbClr val="000000"/>
              </a:buClr>
              <a:buSzPts val="1200"/>
            </a:pPr>
            <a:endParaRPr lang="en-IN" kern="100" dirty="0">
              <a:uFill>
                <a:solidFill>
                  <a:srgbClr val="000000"/>
                </a:solidFill>
              </a:uFill>
              <a:latin typeface="Times New Roman"/>
              <a:cs typeface="Times New Roman"/>
            </a:endParaRPr>
          </a:p>
          <a:p>
            <a:pPr marL="342900" indent="-342900" algn="just">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a:ea typeface="+mn-lt"/>
                <a:cs typeface="Times New Roman"/>
              </a:rPr>
              <a:t>cv2.</a:t>
            </a:r>
            <a:r>
              <a:rPr lang="en-IN" b="1" kern="100" dirty="0">
                <a:solidFill>
                  <a:srgbClr val="000000"/>
                </a:solidFill>
                <a:uFill>
                  <a:solidFill>
                    <a:srgbClr val="000000"/>
                  </a:solidFill>
                </a:uFill>
                <a:latin typeface="Times New Roman"/>
                <a:ea typeface="+mn-lt"/>
                <a:cs typeface="Times New Roman"/>
              </a:rPr>
              <a:t>imshow</a:t>
            </a:r>
            <a:r>
              <a:rPr lang="en-IN" sz="1800" b="1" u="none" strike="noStrike" kern="100" dirty="0">
                <a:solidFill>
                  <a:srgbClr val="000000"/>
                </a:solidFill>
                <a:effectLst/>
                <a:uFill>
                  <a:solidFill>
                    <a:srgbClr val="000000"/>
                  </a:solidFill>
                </a:uFill>
                <a:latin typeface="Times New Roman"/>
                <a:ea typeface="+mn-lt"/>
                <a:cs typeface="Times New Roman"/>
              </a:rPr>
              <a:t>(</a:t>
            </a:r>
            <a:r>
              <a:rPr lang="en-IN" b="1" kern="100" dirty="0">
                <a:solidFill>
                  <a:srgbClr val="000000"/>
                </a:solidFill>
                <a:uFill>
                  <a:solidFill>
                    <a:srgbClr val="000000"/>
                  </a:solidFill>
                </a:uFill>
                <a:latin typeface="Times New Roman"/>
                <a:ea typeface="+mn-lt"/>
                <a:cs typeface="Times New Roman"/>
              </a:rPr>
              <a:t>'frame', </a:t>
            </a:r>
            <a:r>
              <a:rPr lang="en-IN" sz="1800" b="1" u="none" strike="noStrike" kern="100" dirty="0">
                <a:solidFill>
                  <a:srgbClr val="000000"/>
                </a:solidFill>
                <a:effectLst/>
                <a:uFill>
                  <a:solidFill>
                    <a:srgbClr val="000000"/>
                  </a:solidFill>
                </a:uFill>
                <a:latin typeface="Times New Roman"/>
                <a:ea typeface="+mn-lt"/>
                <a:cs typeface="Times New Roman"/>
              </a:rPr>
              <a:t>frame):</a:t>
            </a:r>
            <a:r>
              <a:rPr lang="en-IN" sz="1800" u="none" strike="noStrike" kern="100" dirty="0">
                <a:solidFill>
                  <a:srgbClr val="000000"/>
                </a:solidFill>
                <a:effectLst/>
                <a:uFill>
                  <a:solidFill>
                    <a:srgbClr val="000000"/>
                  </a:solidFill>
                </a:uFill>
                <a:latin typeface="Times New Roman"/>
                <a:ea typeface="+mn-lt"/>
                <a:cs typeface="Times New Roman"/>
              </a:rPr>
              <a:t> </a:t>
            </a:r>
            <a:r>
              <a:rPr lang="en-IN" kern="100" dirty="0">
                <a:solidFill>
                  <a:srgbClr val="000000"/>
                </a:solidFill>
                <a:uFill>
                  <a:solidFill>
                    <a:srgbClr val="000000"/>
                  </a:solidFill>
                </a:uFill>
                <a:latin typeface="Times New Roman"/>
                <a:ea typeface="+mn-lt"/>
                <a:cs typeface="Times New Roman"/>
              </a:rPr>
              <a:t>This function </a:t>
            </a:r>
            <a:r>
              <a:rPr lang="en-IN" sz="1800" u="none" strike="noStrike" kern="100" dirty="0">
                <a:solidFill>
                  <a:srgbClr val="000000"/>
                </a:solidFill>
                <a:effectLst/>
                <a:uFill>
                  <a:solidFill>
                    <a:srgbClr val="000000"/>
                  </a:solidFill>
                </a:uFill>
                <a:latin typeface="Times New Roman"/>
                <a:ea typeface="+mn-lt"/>
                <a:cs typeface="Times New Roman"/>
              </a:rPr>
              <a:t>from the OpenCV library </a:t>
            </a:r>
            <a:r>
              <a:rPr lang="en-IN" kern="100" dirty="0">
                <a:solidFill>
                  <a:srgbClr val="000000"/>
                </a:solidFill>
                <a:uFill>
                  <a:solidFill>
                    <a:srgbClr val="000000"/>
                  </a:solidFill>
                </a:uFill>
                <a:latin typeface="Times New Roman"/>
                <a:ea typeface="+mn-lt"/>
                <a:cs typeface="Times New Roman"/>
              </a:rPr>
              <a:t>displays </a:t>
            </a:r>
            <a:r>
              <a:rPr lang="en-IN" sz="1800" u="none" strike="noStrike" kern="100" dirty="0">
                <a:solidFill>
                  <a:srgbClr val="000000"/>
                </a:solidFill>
                <a:effectLst/>
                <a:uFill>
                  <a:solidFill>
                    <a:srgbClr val="000000"/>
                  </a:solidFill>
                </a:uFill>
                <a:latin typeface="Times New Roman"/>
                <a:ea typeface="+mn-lt"/>
                <a:cs typeface="Times New Roman"/>
              </a:rPr>
              <a:t>the </a:t>
            </a:r>
            <a:r>
              <a:rPr lang="en-IN" kern="100" dirty="0">
                <a:solidFill>
                  <a:srgbClr val="000000"/>
                </a:solidFill>
                <a:uFill>
                  <a:solidFill>
                    <a:srgbClr val="000000"/>
                  </a:solidFill>
                </a:uFill>
                <a:latin typeface="Times New Roman"/>
                <a:ea typeface="+mn-lt"/>
                <a:cs typeface="Times New Roman"/>
              </a:rPr>
              <a:t>specified </a:t>
            </a:r>
            <a:r>
              <a:rPr lang="en-IN" sz="1800" u="none" strike="noStrike" kern="100" dirty="0">
                <a:solidFill>
                  <a:srgbClr val="000000"/>
                </a:solidFill>
                <a:effectLst/>
                <a:uFill>
                  <a:solidFill>
                    <a:srgbClr val="000000"/>
                  </a:solidFill>
                </a:uFill>
                <a:latin typeface="Times New Roman"/>
                <a:ea typeface="+mn-lt"/>
                <a:cs typeface="Times New Roman"/>
              </a:rPr>
              <a:t>image (</a:t>
            </a:r>
            <a:r>
              <a:rPr lang="en-IN" kern="100" dirty="0">
                <a:solidFill>
                  <a:srgbClr val="000000"/>
                </a:solidFill>
                <a:uFill>
                  <a:solidFill>
                    <a:srgbClr val="000000"/>
                  </a:solidFill>
                </a:uFill>
                <a:latin typeface="Times New Roman"/>
                <a:ea typeface="+mn-lt"/>
                <a:cs typeface="Times New Roman"/>
              </a:rPr>
              <a:t>frame) in </a:t>
            </a:r>
            <a:r>
              <a:rPr lang="en-IN" sz="1800" u="none" strike="noStrike" kern="100" dirty="0">
                <a:solidFill>
                  <a:srgbClr val="000000"/>
                </a:solidFill>
                <a:effectLst/>
                <a:uFill>
                  <a:solidFill>
                    <a:srgbClr val="000000"/>
                  </a:solidFill>
                </a:uFill>
                <a:latin typeface="Times New Roman"/>
                <a:ea typeface="+mn-lt"/>
                <a:cs typeface="Times New Roman"/>
              </a:rPr>
              <a:t>the </a:t>
            </a:r>
            <a:r>
              <a:rPr lang="en-IN" kern="100" dirty="0">
                <a:solidFill>
                  <a:srgbClr val="000000"/>
                </a:solidFill>
                <a:uFill>
                  <a:solidFill>
                    <a:srgbClr val="000000"/>
                  </a:solidFill>
                </a:uFill>
                <a:latin typeface="Times New Roman"/>
                <a:ea typeface="+mn-lt"/>
                <a:cs typeface="Times New Roman"/>
              </a:rPr>
              <a:t>window created earlier with cv2</a:t>
            </a:r>
            <a:r>
              <a:rPr lang="en-IN" sz="1800" u="none" strike="noStrike" kern="100" dirty="0">
                <a:solidFill>
                  <a:srgbClr val="000000"/>
                </a:solidFill>
                <a:effectLst/>
                <a:uFill>
                  <a:solidFill>
                    <a:srgbClr val="000000"/>
                  </a:solidFill>
                </a:uFill>
                <a:latin typeface="Times New Roman"/>
                <a:ea typeface="+mn-lt"/>
                <a:cs typeface="Times New Roman"/>
              </a:rPr>
              <a:t>.</a:t>
            </a:r>
            <a:r>
              <a:rPr lang="en-IN" kern="100" dirty="0">
                <a:solidFill>
                  <a:srgbClr val="000000"/>
                </a:solidFill>
                <a:uFill>
                  <a:solidFill>
                    <a:srgbClr val="000000"/>
                  </a:solidFill>
                </a:uFill>
                <a:latin typeface="Times New Roman"/>
                <a:ea typeface="+mn-lt"/>
                <a:cs typeface="Times New Roman"/>
              </a:rPr>
              <a:t>namedWindow(). </a:t>
            </a:r>
            <a:endParaRPr lang="en-IN">
              <a:latin typeface="Times New Roman"/>
              <a:cs typeface="Times New Roman"/>
            </a:endParaRPr>
          </a:p>
          <a:p>
            <a:pPr marL="342900" indent="-342900" algn="just">
              <a:lnSpc>
                <a:spcPct val="150000"/>
              </a:lnSpc>
              <a:spcAft>
                <a:spcPts val="800"/>
              </a:spcAft>
              <a:buClr>
                <a:srgbClr val="000000"/>
              </a:buClr>
              <a:buSzPts val="1200"/>
              <a:buFont typeface="Arial" panose="020B0604020202020204" pitchFamily="34" charset="0"/>
              <a:buChar char="•"/>
            </a:pPr>
            <a:r>
              <a:rPr lang="en-IN" sz="1800" b="1" u="none" strike="noStrike" kern="100" dirty="0">
                <a:solidFill>
                  <a:srgbClr val="000000"/>
                </a:solidFill>
                <a:effectLst/>
                <a:uFill>
                  <a:solidFill>
                    <a:srgbClr val="000000"/>
                  </a:solidFill>
                </a:uFill>
                <a:latin typeface="Times New Roman"/>
                <a:ea typeface="+mn-lt"/>
                <a:cs typeface="Times New Roman"/>
              </a:rPr>
              <a:t>cv2.</a:t>
            </a:r>
            <a:r>
              <a:rPr lang="en-IN" b="1" kern="100" dirty="0">
                <a:solidFill>
                  <a:srgbClr val="000000"/>
                </a:solidFill>
                <a:uFill>
                  <a:solidFill>
                    <a:srgbClr val="000000"/>
                  </a:solidFill>
                </a:uFill>
                <a:latin typeface="Times New Roman"/>
                <a:ea typeface="+mn-lt"/>
                <a:cs typeface="Times New Roman"/>
              </a:rPr>
              <a:t>getWindowProperty</a:t>
            </a:r>
            <a:r>
              <a:rPr lang="en-IN" sz="1800" b="1" u="none" strike="noStrike" kern="100" dirty="0">
                <a:solidFill>
                  <a:srgbClr val="000000"/>
                </a:solidFill>
                <a:effectLst/>
                <a:uFill>
                  <a:solidFill>
                    <a:srgbClr val="000000"/>
                  </a:solidFill>
                </a:uFill>
                <a:latin typeface="Times New Roman"/>
                <a:ea typeface="+mn-lt"/>
                <a:cs typeface="Times New Roman"/>
              </a:rPr>
              <a:t>(</a:t>
            </a:r>
            <a:r>
              <a:rPr lang="en-IN" b="1" kern="100" dirty="0">
                <a:solidFill>
                  <a:srgbClr val="000000"/>
                </a:solidFill>
                <a:uFill>
                  <a:solidFill>
                    <a:srgbClr val="000000"/>
                  </a:solidFill>
                </a:uFill>
                <a:latin typeface="Times New Roman"/>
                <a:ea typeface="+mn-lt"/>
                <a:cs typeface="Times New Roman"/>
              </a:rPr>
              <a:t>'frame', cv2.WND_PROP_VISIBLE</a:t>
            </a:r>
            <a:r>
              <a:rPr lang="en-IN" sz="1800" b="1" u="none" strike="noStrike" kern="100" dirty="0">
                <a:solidFill>
                  <a:srgbClr val="000000"/>
                </a:solidFill>
                <a:effectLst/>
                <a:uFill>
                  <a:solidFill>
                    <a:srgbClr val="000000"/>
                  </a:solidFill>
                </a:uFill>
                <a:latin typeface="Times New Roman"/>
                <a:ea typeface="+mn-lt"/>
                <a:cs typeface="Times New Roman"/>
              </a:rPr>
              <a:t>):</a:t>
            </a:r>
            <a:r>
              <a:rPr lang="en-IN" sz="1800" u="none" strike="noStrike" kern="100" dirty="0">
                <a:solidFill>
                  <a:srgbClr val="000000"/>
                </a:solidFill>
                <a:effectLst/>
                <a:uFill>
                  <a:solidFill>
                    <a:srgbClr val="000000"/>
                  </a:solidFill>
                </a:uFill>
                <a:latin typeface="Times New Roman"/>
                <a:ea typeface="+mn-lt"/>
                <a:cs typeface="Times New Roman"/>
              </a:rPr>
              <a:t> This function from the OpenCV library </a:t>
            </a:r>
            <a:r>
              <a:rPr lang="en-IN" kern="100" dirty="0">
                <a:solidFill>
                  <a:srgbClr val="000000"/>
                </a:solidFill>
                <a:uFill>
                  <a:solidFill>
                    <a:srgbClr val="000000"/>
                  </a:solidFill>
                </a:uFill>
                <a:latin typeface="Times New Roman"/>
                <a:ea typeface="+mn-lt"/>
                <a:cs typeface="Times New Roman"/>
              </a:rPr>
              <a:t>retrieves </a:t>
            </a:r>
            <a:r>
              <a:rPr lang="en-IN" sz="1800" u="none" strike="noStrike" kern="100" dirty="0">
                <a:solidFill>
                  <a:srgbClr val="000000"/>
                </a:solidFill>
                <a:effectLst/>
                <a:uFill>
                  <a:solidFill>
                    <a:srgbClr val="000000"/>
                  </a:solidFill>
                </a:uFill>
                <a:latin typeface="Times New Roman"/>
                <a:ea typeface="+mn-lt"/>
                <a:cs typeface="Times New Roman"/>
              </a:rPr>
              <a:t>the </a:t>
            </a:r>
            <a:r>
              <a:rPr lang="en-IN" kern="100" dirty="0">
                <a:solidFill>
                  <a:srgbClr val="000000"/>
                </a:solidFill>
                <a:uFill>
                  <a:solidFill>
                    <a:srgbClr val="000000"/>
                  </a:solidFill>
                </a:uFill>
                <a:latin typeface="Times New Roman"/>
                <a:ea typeface="+mn-lt"/>
                <a:cs typeface="Times New Roman"/>
              </a:rPr>
              <a:t>specified property </a:t>
            </a:r>
            <a:r>
              <a:rPr lang="en-IN" sz="1800" u="none" strike="noStrike" kern="100" dirty="0">
                <a:solidFill>
                  <a:srgbClr val="000000"/>
                </a:solidFill>
                <a:effectLst/>
                <a:uFill>
                  <a:solidFill>
                    <a:srgbClr val="000000"/>
                  </a:solidFill>
                </a:uFill>
                <a:latin typeface="Times New Roman"/>
                <a:ea typeface="+mn-lt"/>
                <a:cs typeface="Times New Roman"/>
              </a:rPr>
              <a:t>(</a:t>
            </a:r>
            <a:r>
              <a:rPr lang="en-IN" kern="100" dirty="0">
                <a:solidFill>
                  <a:srgbClr val="000000"/>
                </a:solidFill>
                <a:uFill>
                  <a:solidFill>
                    <a:srgbClr val="000000"/>
                  </a:solidFill>
                </a:uFill>
                <a:latin typeface="Times New Roman"/>
                <a:ea typeface="+mn-lt"/>
                <a:cs typeface="Times New Roman"/>
              </a:rPr>
              <a:t>cv2.WND_PROP_VISIBLE) of the window named 'frame'. In this case</a:t>
            </a:r>
            <a:r>
              <a:rPr lang="en-IN" sz="1800" u="none" strike="noStrike" kern="100" dirty="0">
                <a:solidFill>
                  <a:srgbClr val="000000"/>
                </a:solidFill>
                <a:effectLst/>
                <a:uFill>
                  <a:solidFill>
                    <a:srgbClr val="000000"/>
                  </a:solidFill>
                </a:uFill>
                <a:latin typeface="Times New Roman"/>
                <a:ea typeface="+mn-lt"/>
                <a:cs typeface="Times New Roman"/>
              </a:rPr>
              <a:t>, </a:t>
            </a:r>
            <a:r>
              <a:rPr lang="en-IN" kern="100" dirty="0">
                <a:solidFill>
                  <a:srgbClr val="000000"/>
                </a:solidFill>
                <a:uFill>
                  <a:solidFill>
                    <a:srgbClr val="000000"/>
                  </a:solidFill>
                </a:uFill>
                <a:latin typeface="Times New Roman"/>
                <a:ea typeface="+mn-lt"/>
                <a:cs typeface="Times New Roman"/>
              </a:rPr>
              <a:t>it's used to check if the window is still open (&lt; </a:t>
            </a:r>
            <a:r>
              <a:rPr lang="en-IN" sz="1800" u="none" strike="noStrike" kern="100" dirty="0">
                <a:solidFill>
                  <a:srgbClr val="000000"/>
                </a:solidFill>
                <a:effectLst/>
                <a:uFill>
                  <a:solidFill>
                    <a:srgbClr val="000000"/>
                  </a:solidFill>
                </a:uFill>
                <a:latin typeface="Times New Roman"/>
                <a:ea typeface="+mn-lt"/>
                <a:cs typeface="Times New Roman"/>
              </a:rPr>
              <a:t>1 means </a:t>
            </a:r>
            <a:r>
              <a:rPr lang="en-IN" kern="100" dirty="0">
                <a:solidFill>
                  <a:srgbClr val="000000"/>
                </a:solidFill>
                <a:uFill>
                  <a:solidFill>
                    <a:srgbClr val="000000"/>
                  </a:solidFill>
                </a:uFill>
                <a:latin typeface="Times New Roman"/>
                <a:ea typeface="+mn-lt"/>
                <a:cs typeface="Times New Roman"/>
              </a:rPr>
              <a:t>the window is closed</a:t>
            </a:r>
            <a:r>
              <a:rPr lang="en-IN" sz="1800" u="none" strike="noStrike" kern="100" dirty="0">
                <a:solidFill>
                  <a:srgbClr val="000000"/>
                </a:solidFill>
                <a:effectLst/>
                <a:uFill>
                  <a:solidFill>
                    <a:srgbClr val="000000"/>
                  </a:solidFill>
                </a:uFill>
                <a:latin typeface="Times New Roman"/>
                <a:ea typeface="+mn-lt"/>
                <a:cs typeface="Times New Roman"/>
              </a:rPr>
              <a:t>).</a:t>
            </a:r>
            <a:r>
              <a:rPr lang="en-IN" kern="100" dirty="0">
                <a:solidFill>
                  <a:srgbClr val="000000"/>
                </a:solidFill>
                <a:uFill>
                  <a:solidFill>
                    <a:srgbClr val="000000"/>
                  </a:solidFill>
                </a:uFill>
                <a:latin typeface="Times New Roman"/>
                <a:ea typeface="+mn-lt"/>
                <a:cs typeface="Times New Roman"/>
              </a:rPr>
              <a:t> </a:t>
            </a:r>
            <a:endParaRPr lang="en-IN">
              <a:latin typeface="Times New Roman"/>
              <a:cs typeface="Times New Roman"/>
            </a:endParaRPr>
          </a:p>
          <a:p>
            <a:pPr marL="342900" indent="-342900" algn="just">
              <a:lnSpc>
                <a:spcPct val="150000"/>
              </a:lnSpc>
              <a:buClr>
                <a:srgbClr val="000000"/>
              </a:buClr>
              <a:buSzPts val="1200"/>
              <a:buFont typeface="Arial,Sans-Serif" panose="020B0604020202020204" pitchFamily="34" charset="0"/>
              <a:buChar char="•"/>
            </a:pPr>
            <a:r>
              <a:rPr lang="en-IN" b="1" kern="100">
                <a:uFill>
                  <a:solidFill>
                    <a:srgbClr val="000000"/>
                  </a:solidFill>
                </a:uFill>
                <a:latin typeface="Times New Roman"/>
                <a:cs typeface="Times New Roman"/>
              </a:rPr>
              <a:t>cv2.waitKey(delay):</a:t>
            </a:r>
            <a:r>
              <a:rPr lang="en-IN" kern="100">
                <a:uFill>
                  <a:solidFill>
                    <a:srgbClr val="000000"/>
                  </a:solidFill>
                </a:uFill>
                <a:latin typeface="Times New Roman"/>
                <a:cs typeface="Times New Roman"/>
              </a:rPr>
              <a:t> This function from the OpenCV library waits for a key press event for the specified delay (in milliseconds). If the 'q' key is pressed, the script exits. </a:t>
            </a:r>
            <a:endParaRPr lang="en-US" kern="100">
              <a:uFill>
                <a:solidFill>
                  <a:srgbClr val="000000"/>
                </a:solidFill>
              </a:uFill>
              <a:latin typeface="Times New Roman"/>
              <a:cs typeface="Times New Roman"/>
            </a:endParaRPr>
          </a:p>
          <a:p>
            <a:pPr marL="342900" indent="-342900" algn="just">
              <a:lnSpc>
                <a:spcPct val="150000"/>
              </a:lnSpc>
              <a:spcAft>
                <a:spcPts val="800"/>
              </a:spcAft>
              <a:buSzPts val="1200"/>
              <a:buFont typeface="Arial,Sans-Serif" panose="020B0604020202020204" pitchFamily="34" charset="0"/>
              <a:buChar char="•"/>
            </a:pPr>
            <a:r>
              <a:rPr lang="en-IN" b="1" kern="100">
                <a:uFill>
                  <a:solidFill>
                    <a:srgbClr val="000000"/>
                  </a:solidFill>
                </a:uFill>
                <a:latin typeface="Times New Roman"/>
                <a:cs typeface="Times New Roman"/>
              </a:rPr>
              <a:t>cv2.destroyAllWindows():</a:t>
            </a:r>
            <a:r>
              <a:rPr lang="en-IN" kern="100">
                <a:uFill>
                  <a:solidFill>
                    <a:srgbClr val="000000"/>
                  </a:solidFill>
                </a:uFill>
                <a:latin typeface="Times New Roman"/>
                <a:cs typeface="Times New Roman"/>
              </a:rPr>
              <a:t> This function from the OpenCV library destroys all the windows created by the script</a:t>
            </a:r>
          </a:p>
          <a:p>
            <a:pPr algn="just">
              <a:lnSpc>
                <a:spcPct val="150000"/>
              </a:lnSpc>
              <a:spcAft>
                <a:spcPts val="800"/>
              </a:spcAft>
              <a:buClr>
                <a:srgbClr val="000000"/>
              </a:buClr>
              <a:buSzPts val="1200"/>
            </a:pPr>
            <a:endParaRPr lang="en-IN" kern="100" dirty="0">
              <a:uFill>
                <a:solidFill>
                  <a:srgbClr val="000000"/>
                </a:solidFill>
              </a:uFill>
              <a:latin typeface="Times New Roman"/>
              <a:cs typeface="Times New Roman"/>
            </a:endParaRPr>
          </a:p>
          <a:p>
            <a:pPr marL="342900" marR="2540" indent="-342900" algn="just">
              <a:lnSpc>
                <a:spcPct val="150000"/>
              </a:lnSpc>
              <a:spcAft>
                <a:spcPts val="800"/>
              </a:spcAft>
              <a:buClr>
                <a:srgbClr val="000000"/>
              </a:buClr>
              <a:buSzPts val="1200"/>
              <a:buFont typeface="Arial" panose="020B0604020202020204" pitchFamily="34" charset="0"/>
              <a:buChar char="•"/>
            </a:pPr>
            <a:endParaRPr lang="en-IN" kern="100" dirty="0">
              <a:uFill>
                <a:solidFill>
                  <a:srgbClr val="000000"/>
                </a:solidFill>
              </a:uFill>
              <a:latin typeface="Times New Roman"/>
              <a:cs typeface="Times New Roman"/>
            </a:endParaRPr>
          </a:p>
        </p:txBody>
      </p:sp>
    </p:spTree>
    <p:extLst>
      <p:ext uri="{BB962C8B-B14F-4D97-AF65-F5344CB8AC3E}">
        <p14:creationId xmlns:p14="http://schemas.microsoft.com/office/powerpoint/2010/main" val="38091794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33FE4-A949-DFF7-8A36-E974D0E24DD6}"/>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Code Snippets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55D21FE4-45FC-8F3C-E0B4-FA85071B2FF0}"/>
              </a:ext>
            </a:extLst>
          </p:cNvPr>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a:extLst>
              <a:ext uri="{FF2B5EF4-FFF2-40B4-BE49-F238E27FC236}">
                <a16:creationId xmlns:a16="http://schemas.microsoft.com/office/drawing/2014/main" id="{9DF84100-527F-9E78-5E06-A648F6E40B03}"/>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8BA58DCB-5B3D-8794-31A1-CD25D91F4FB8}"/>
              </a:ext>
            </a:extLst>
          </p:cNvPr>
          <p:cNvSpPr>
            <a:spLocks noGrp="1"/>
          </p:cNvSpPr>
          <p:nvPr>
            <p:ph type="sldNum" sz="quarter" idx="12"/>
          </p:nvPr>
        </p:nvSpPr>
        <p:spPr/>
        <p:txBody>
          <a:bodyPr/>
          <a:lstStyle/>
          <a:p>
            <a:fld id="{80A3A3F3-8EDC-49BE-84B5-3735161BD4D6}" type="slidenum">
              <a:rPr lang="en-US" smtClean="0"/>
              <a:pPr/>
              <a:t>22</a:t>
            </a:fld>
            <a:endParaRPr lang="en-US"/>
          </a:p>
        </p:txBody>
      </p:sp>
      <p:sp>
        <p:nvSpPr>
          <p:cNvPr id="7" name="Content Placeholder 6">
            <a:extLst>
              <a:ext uri="{FF2B5EF4-FFF2-40B4-BE49-F238E27FC236}">
                <a16:creationId xmlns:a16="http://schemas.microsoft.com/office/drawing/2014/main" id="{CB1928F0-725A-BD84-E9D1-B06628774C38}"/>
              </a:ext>
            </a:extLst>
          </p:cNvPr>
          <p:cNvSpPr>
            <a:spLocks noGrp="1"/>
          </p:cNvSpPr>
          <p:nvPr>
            <p:ph sz="quarter" idx="1"/>
          </p:nvPr>
        </p:nvSpPr>
        <p:spPr/>
        <p:txBody>
          <a:bodyPr>
            <a:normAutofit/>
          </a:bodyPr>
          <a:lstStyle/>
          <a:p>
            <a:pPr marL="457200" indent="-457200">
              <a:buClrTx/>
              <a:buAutoNum type="arabicPeriod"/>
            </a:pPr>
            <a:r>
              <a:rPr lang="en-US" sz="2000" b="1" dirty="0">
                <a:latin typeface="Times New Roman" panose="02020603050405020304" pitchFamily="18" charset="0"/>
                <a:cs typeface="Times New Roman" panose="02020603050405020304" pitchFamily="18" charset="0"/>
              </a:rPr>
              <a:t>Setting Up </a:t>
            </a:r>
            <a:r>
              <a:rPr lang="en-US" sz="2000" b="1" dirty="0" err="1">
                <a:latin typeface="Times New Roman" panose="02020603050405020304" pitchFamily="18" charset="0"/>
                <a:cs typeface="Times New Roman" panose="02020603050405020304" pitchFamily="18" charset="0"/>
              </a:rPr>
              <a:t>MediaPipe</a:t>
            </a:r>
            <a:r>
              <a:rPr lang="en-US" sz="2000" b="1" dirty="0">
                <a:latin typeface="Times New Roman" panose="02020603050405020304" pitchFamily="18" charset="0"/>
                <a:cs typeface="Times New Roman" panose="02020603050405020304" pitchFamily="18" charset="0"/>
              </a:rPr>
              <a:t> Hands:</a:t>
            </a:r>
            <a:endParaRPr lang="en-US" sz="2000" b="1">
              <a:latin typeface="Times New Roman" panose="02020603050405020304" pitchFamily="18" charset="0"/>
              <a:cs typeface="Times New Roman" panose="02020603050405020304" pitchFamily="18" charset="0"/>
            </a:endParaRPr>
          </a:p>
          <a:p>
            <a:pPr marL="0" indent="0">
              <a:buNone/>
            </a:pPr>
            <a:r>
              <a:rPr lang="en-US" sz="1800" dirty="0">
                <a:latin typeface="Times New Roman" panose="02020603050405020304" pitchFamily="18" charset="0"/>
                <a:cs typeface="Times New Roman" panose="02020603050405020304" pitchFamily="18" charset="0"/>
              </a:rPr>
              <a:t>        First, initialize </a:t>
            </a:r>
            <a:r>
              <a:rPr lang="en-US" sz="1800" dirty="0" err="1">
                <a:latin typeface="Times New Roman" panose="02020603050405020304" pitchFamily="18" charset="0"/>
                <a:cs typeface="Times New Roman" panose="02020603050405020304" pitchFamily="18" charset="0"/>
              </a:rPr>
              <a:t>MediaPipe</a:t>
            </a:r>
            <a:r>
              <a:rPr lang="en-US" sz="1800" dirty="0">
                <a:latin typeface="Times New Roman" panose="02020603050405020304" pitchFamily="18" charset="0"/>
                <a:cs typeface="Times New Roman" panose="02020603050405020304" pitchFamily="18" charset="0"/>
              </a:rPr>
              <a:t> Hands and related drawing utilities</a:t>
            </a:r>
          </a:p>
          <a:p>
            <a:pPr marL="0" indent="0">
              <a:buNone/>
            </a:pPr>
            <a:endParaRPr lang="en-US" sz="18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C48BC166-51AE-3808-E737-5DBFFF6B984F}"/>
              </a:ext>
            </a:extLst>
          </p:cNvPr>
          <p:cNvSpPr txBox="1"/>
          <p:nvPr/>
        </p:nvSpPr>
        <p:spPr>
          <a:xfrm>
            <a:off x="3139435" y="2708868"/>
            <a:ext cx="5923116" cy="2062103"/>
          </a:xfrm>
          <a:prstGeom prst="rect">
            <a:avLst/>
          </a:prstGeom>
          <a:noFill/>
          <a:ln w="12700">
            <a:solidFill>
              <a:schemeClr val="tx1"/>
            </a:solidFill>
          </a:ln>
        </p:spPr>
        <p:txBody>
          <a:bodyPr wrap="square" rtlCol="0">
            <a:spAutoFit/>
          </a:bodyPr>
          <a:lstStyle/>
          <a:p>
            <a:pPr marL="548640" lvl="2" indent="0" algn="just">
              <a:buNone/>
            </a:pPr>
            <a:r>
              <a:rPr lang="en-US" sz="1600" dirty="0">
                <a:latin typeface="Times New Roman" panose="02020603050405020304" pitchFamily="18" charset="0"/>
                <a:cs typeface="Times New Roman" panose="02020603050405020304" pitchFamily="18" charset="0"/>
              </a:rPr>
              <a:t>import cv2 as cv</a:t>
            </a:r>
          </a:p>
          <a:p>
            <a:pPr marL="548640" lvl="2" indent="0" algn="just">
              <a:buNone/>
            </a:pPr>
            <a:r>
              <a:rPr lang="en-US" sz="1600" dirty="0">
                <a:latin typeface="Times New Roman" panose="02020603050405020304" pitchFamily="18" charset="0"/>
                <a:cs typeface="Times New Roman" panose="02020603050405020304" pitchFamily="18" charset="0"/>
              </a:rPr>
              <a:t>import </a:t>
            </a:r>
            <a:r>
              <a:rPr lang="en-US" sz="1600" dirty="0" err="1">
                <a:latin typeface="Times New Roman" panose="02020603050405020304" pitchFamily="18" charset="0"/>
                <a:cs typeface="Times New Roman" panose="02020603050405020304" pitchFamily="18" charset="0"/>
              </a:rPr>
              <a:t>mediapipe</a:t>
            </a:r>
            <a:r>
              <a:rPr lang="en-US" sz="1600" dirty="0">
                <a:latin typeface="Times New Roman" panose="02020603050405020304" pitchFamily="18" charset="0"/>
                <a:cs typeface="Times New Roman" panose="02020603050405020304" pitchFamily="18" charset="0"/>
              </a:rPr>
              <a:t> as </a:t>
            </a:r>
            <a:r>
              <a:rPr lang="en-US" sz="1600" dirty="0" err="1">
                <a:latin typeface="Times New Roman" panose="02020603050405020304" pitchFamily="18" charset="0"/>
                <a:cs typeface="Times New Roman" panose="02020603050405020304" pitchFamily="18" charset="0"/>
              </a:rPr>
              <a:t>mp</a:t>
            </a:r>
            <a:endParaRPr lang="en-US" sz="1600" dirty="0">
              <a:latin typeface="Times New Roman" panose="02020603050405020304" pitchFamily="18" charset="0"/>
              <a:cs typeface="Times New Roman" panose="02020603050405020304" pitchFamily="18" charset="0"/>
            </a:endParaRPr>
          </a:p>
          <a:p>
            <a:pPr marL="548640" lvl="2" indent="0" algn="just">
              <a:buNone/>
            </a:pPr>
            <a:r>
              <a:rPr lang="en-US" sz="1600" dirty="0">
                <a:latin typeface="Times New Roman" panose="02020603050405020304" pitchFamily="18" charset="0"/>
                <a:cs typeface="Times New Roman" panose="02020603050405020304" pitchFamily="18" charset="0"/>
              </a:rPr>
              <a:t>import threading</a:t>
            </a:r>
          </a:p>
          <a:p>
            <a:pPr marL="548640" lvl="2" indent="0" algn="just">
              <a:buNone/>
            </a:pPr>
            <a:r>
              <a:rPr lang="en-US" sz="1600" dirty="0">
                <a:latin typeface="Times New Roman" panose="02020603050405020304" pitchFamily="18" charset="0"/>
                <a:cs typeface="Times New Roman" panose="02020603050405020304" pitchFamily="18" charset="0"/>
              </a:rPr>
              <a:t>import random</a:t>
            </a:r>
          </a:p>
          <a:p>
            <a:pPr marL="548640" lvl="2" indent="0" algn="just">
              <a:buNone/>
            </a:pPr>
            <a:r>
              <a:rPr lang="en-US" sz="1600" dirty="0">
                <a:latin typeface="Times New Roman" panose="02020603050405020304" pitchFamily="18" charset="0"/>
                <a:cs typeface="Times New Roman" panose="02020603050405020304" pitchFamily="18" charset="0"/>
              </a:rPr>
              <a:t># Initialize </a:t>
            </a:r>
            <a:r>
              <a:rPr lang="en-US" sz="1600" dirty="0" err="1">
                <a:latin typeface="Times New Roman" panose="02020603050405020304" pitchFamily="18" charset="0"/>
                <a:cs typeface="Times New Roman" panose="02020603050405020304" pitchFamily="18" charset="0"/>
              </a:rPr>
              <a:t>MediaPipe</a:t>
            </a:r>
            <a:r>
              <a:rPr lang="en-US" sz="1600" dirty="0">
                <a:latin typeface="Times New Roman" panose="02020603050405020304" pitchFamily="18" charset="0"/>
                <a:cs typeface="Times New Roman" panose="02020603050405020304" pitchFamily="18" charset="0"/>
              </a:rPr>
              <a:t> Hands</a:t>
            </a:r>
          </a:p>
          <a:p>
            <a:pPr marL="548640" lvl="2" indent="0" algn="just">
              <a:buNone/>
            </a:pPr>
            <a:r>
              <a:rPr lang="en-US" sz="1600" dirty="0" err="1">
                <a:latin typeface="Times New Roman" panose="02020603050405020304" pitchFamily="18" charset="0"/>
                <a:cs typeface="Times New Roman" panose="02020603050405020304" pitchFamily="18" charset="0"/>
              </a:rPr>
              <a:t>mp_drawing</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mp.solutions.drawing_utils</a:t>
            </a:r>
            <a:endParaRPr lang="en-US" sz="1600" dirty="0">
              <a:latin typeface="Times New Roman" panose="02020603050405020304" pitchFamily="18" charset="0"/>
              <a:cs typeface="Times New Roman" panose="02020603050405020304" pitchFamily="18" charset="0"/>
            </a:endParaRPr>
          </a:p>
          <a:p>
            <a:pPr marL="548640" lvl="2" indent="0" algn="just">
              <a:buNone/>
            </a:pPr>
            <a:r>
              <a:rPr lang="en-US" sz="1600" dirty="0" err="1">
                <a:latin typeface="Times New Roman" panose="02020603050405020304" pitchFamily="18" charset="0"/>
                <a:cs typeface="Times New Roman" panose="02020603050405020304" pitchFamily="18" charset="0"/>
              </a:rPr>
              <a:t>mp_drawing_styles</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mp.solutions.drawing_styles</a:t>
            </a:r>
            <a:endParaRPr lang="en-US" sz="1600" dirty="0">
              <a:latin typeface="Times New Roman" panose="02020603050405020304" pitchFamily="18" charset="0"/>
              <a:cs typeface="Times New Roman" panose="02020603050405020304" pitchFamily="18" charset="0"/>
            </a:endParaRPr>
          </a:p>
          <a:p>
            <a:pPr marL="548640" lvl="2" indent="0" algn="just">
              <a:buNone/>
            </a:pPr>
            <a:r>
              <a:rPr lang="en-US" sz="1600" dirty="0" err="1">
                <a:latin typeface="Times New Roman" panose="02020603050405020304" pitchFamily="18" charset="0"/>
                <a:cs typeface="Times New Roman" panose="02020603050405020304" pitchFamily="18" charset="0"/>
              </a:rPr>
              <a:t>mp_hands</a:t>
            </a:r>
            <a:r>
              <a:rPr lang="en-US" sz="1600" dirty="0">
                <a:latin typeface="Times New Roman" panose="02020603050405020304" pitchFamily="18" charset="0"/>
                <a:cs typeface="Times New Roman" panose="02020603050405020304" pitchFamily="18" charset="0"/>
              </a:rPr>
              <a:t> = </a:t>
            </a:r>
            <a:r>
              <a:rPr lang="en-US" sz="1600" dirty="0" err="1">
                <a:latin typeface="Times New Roman" panose="02020603050405020304" pitchFamily="18" charset="0"/>
                <a:cs typeface="Times New Roman" panose="02020603050405020304" pitchFamily="18" charset="0"/>
              </a:rPr>
              <a:t>mp.solutions.hands</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19681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A3B5F58-5DCF-8EF2-149F-A529D2E48B6E}"/>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Code Snippets</a:t>
            </a:r>
            <a:endParaRPr lang="en-IN" sz="3800" dirty="0"/>
          </a:p>
        </p:txBody>
      </p:sp>
      <p:sp>
        <p:nvSpPr>
          <p:cNvPr id="3" name="Date Placeholder 2">
            <a:extLst>
              <a:ext uri="{FF2B5EF4-FFF2-40B4-BE49-F238E27FC236}">
                <a16:creationId xmlns:a16="http://schemas.microsoft.com/office/drawing/2014/main" id="{883429CF-30D1-E20D-EA24-2B82880994D5}"/>
              </a:ext>
            </a:extLst>
          </p:cNvPr>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a:extLst>
              <a:ext uri="{FF2B5EF4-FFF2-40B4-BE49-F238E27FC236}">
                <a16:creationId xmlns:a16="http://schemas.microsoft.com/office/drawing/2014/main" id="{0579013A-79B8-C27C-F081-ABECD94C0572}"/>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56C2AABE-76C4-0889-A3B6-D875EBA15FB3}"/>
              </a:ext>
            </a:extLst>
          </p:cNvPr>
          <p:cNvSpPr>
            <a:spLocks noGrp="1"/>
          </p:cNvSpPr>
          <p:nvPr>
            <p:ph type="sldNum" sz="quarter" idx="12"/>
          </p:nvPr>
        </p:nvSpPr>
        <p:spPr/>
        <p:txBody>
          <a:bodyPr/>
          <a:lstStyle/>
          <a:p>
            <a:fld id="{80A3A3F3-8EDC-49BE-84B5-3735161BD4D6}" type="slidenum">
              <a:rPr lang="en-US" smtClean="0"/>
              <a:pPr/>
              <a:t>23</a:t>
            </a:fld>
            <a:endParaRPr lang="en-US"/>
          </a:p>
        </p:txBody>
      </p:sp>
      <p:sp>
        <p:nvSpPr>
          <p:cNvPr id="7" name="Content Placeholder 6">
            <a:extLst>
              <a:ext uri="{FF2B5EF4-FFF2-40B4-BE49-F238E27FC236}">
                <a16:creationId xmlns:a16="http://schemas.microsoft.com/office/drawing/2014/main" id="{7135922B-793D-9B1C-81E1-97A5839C6BB4}"/>
              </a:ext>
            </a:extLst>
          </p:cNvPr>
          <p:cNvSpPr>
            <a:spLocks noGrp="1"/>
          </p:cNvSpPr>
          <p:nvPr>
            <p:ph sz="quarter" idx="1"/>
          </p:nvPr>
        </p:nvSpPr>
        <p:spPr/>
        <p:txBody>
          <a:bodyPr/>
          <a:lstStyle/>
          <a:p>
            <a:pPr marL="0" indent="0">
              <a:buNone/>
            </a:pPr>
            <a:r>
              <a:rPr lang="en-US" sz="2000" b="1" dirty="0">
                <a:latin typeface="Times New Roman" panose="02020603050405020304" pitchFamily="18" charset="0"/>
                <a:cs typeface="Times New Roman" panose="02020603050405020304" pitchFamily="18" charset="0"/>
              </a:rPr>
              <a:t>2. Hand Gesture Detection Function</a:t>
            </a:r>
          </a:p>
          <a:p>
            <a:pPr marL="0" indent="0">
              <a:buNone/>
            </a:pPr>
            <a:r>
              <a:rPr lang="en-US" sz="180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This function determines the gesture based on the landmarks of the detected hand.</a:t>
            </a:r>
            <a:endParaRPr lang="en-US" sz="1800">
              <a:latin typeface="Times New Roman" panose="02020603050405020304" pitchFamily="18" charset="0"/>
              <a:cs typeface="Times New Roman" panose="02020603050405020304" pitchFamily="18" charset="0"/>
            </a:endParaRPr>
          </a:p>
          <a:p>
            <a:pPr marL="0" indent="0">
              <a:buNone/>
            </a:pPr>
            <a:endParaRPr lang="en-IN" sz="18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269AF259-19D0-B17A-1115-8E63E6755119}"/>
              </a:ext>
            </a:extLst>
          </p:cNvPr>
          <p:cNvSpPr txBox="1"/>
          <p:nvPr/>
        </p:nvSpPr>
        <p:spPr>
          <a:xfrm>
            <a:off x="1703848" y="2395307"/>
            <a:ext cx="8784304" cy="2800767"/>
          </a:xfrm>
          <a:prstGeom prst="rect">
            <a:avLst/>
          </a:prstGeom>
          <a:noFill/>
          <a:ln w="12700">
            <a:solidFill>
              <a:schemeClr val="tx1"/>
            </a:solidFill>
          </a:ln>
        </p:spPr>
        <p:txBody>
          <a:bodyPr wrap="square" rtlCol="0">
            <a:spAutoFit/>
          </a:bodyPr>
          <a:lstStyle/>
          <a:p>
            <a:pPr marL="548640" lvl="2" indent="0" algn="just">
              <a:buNone/>
            </a:pPr>
            <a:r>
              <a:rPr lang="en-US" sz="1600" dirty="0">
                <a:latin typeface="Times New Roman" panose="02020603050405020304" pitchFamily="18" charset="0"/>
                <a:cs typeface="Times New Roman" panose="02020603050405020304" pitchFamily="18" charset="0"/>
              </a:rPr>
              <a:t>def getHandMove(</a:t>
            </a:r>
            <a:r>
              <a:rPr lang="en-US" sz="1600" dirty="0" err="1">
                <a:latin typeface="Times New Roman" panose="02020603050405020304" pitchFamily="18" charset="0"/>
                <a:cs typeface="Times New Roman" panose="02020603050405020304" pitchFamily="18" charset="0"/>
              </a:rPr>
              <a:t>hand_landmarks</a:t>
            </a:r>
            <a:r>
              <a:rPr lang="en-US" sz="1600" dirty="0">
                <a:latin typeface="Times New Roman" panose="02020603050405020304" pitchFamily="18" charset="0"/>
                <a:cs typeface="Times New Roman" panose="02020603050405020304" pitchFamily="18" charset="0"/>
              </a:rPr>
              <a:t>):</a:t>
            </a:r>
          </a:p>
          <a:p>
            <a:pPr marL="548640" lvl="2" indent="0" algn="just">
              <a:buNone/>
            </a:pPr>
            <a:r>
              <a:rPr lang="en-US" sz="1600" dirty="0">
                <a:latin typeface="Times New Roman" panose="02020603050405020304" pitchFamily="18" charset="0"/>
                <a:cs typeface="Times New Roman" panose="02020603050405020304" pitchFamily="18" charset="0"/>
              </a:rPr>
              <a:t>    landmarks = </a:t>
            </a:r>
            <a:r>
              <a:rPr lang="en-US" sz="1600" dirty="0" err="1">
                <a:latin typeface="Times New Roman" panose="02020603050405020304" pitchFamily="18" charset="0"/>
                <a:cs typeface="Times New Roman" panose="02020603050405020304" pitchFamily="18" charset="0"/>
              </a:rPr>
              <a:t>hand_landmarks.landmark</a:t>
            </a:r>
            <a:endParaRPr lang="en-US" sz="1600" dirty="0">
              <a:latin typeface="Times New Roman" panose="02020603050405020304" pitchFamily="18" charset="0"/>
              <a:cs typeface="Times New Roman" panose="02020603050405020304" pitchFamily="18" charset="0"/>
            </a:endParaRPr>
          </a:p>
          <a:p>
            <a:pPr marL="548640" lvl="2" indent="0" algn="just">
              <a:buNone/>
            </a:pPr>
            <a:r>
              <a:rPr lang="en-US" sz="1600" dirty="0">
                <a:latin typeface="Times New Roman" panose="02020603050405020304" pitchFamily="18" charset="0"/>
                <a:cs typeface="Times New Roman" panose="02020603050405020304" pitchFamily="18" charset="0"/>
              </a:rPr>
              <a:t>    # Check for "rock"</a:t>
            </a:r>
          </a:p>
          <a:p>
            <a:pPr marL="548640" lvl="2" indent="0" algn="just">
              <a:buNone/>
            </a:pPr>
            <a:r>
              <a:rPr lang="en-US" sz="1600" dirty="0">
                <a:latin typeface="Times New Roman" panose="02020603050405020304" pitchFamily="18" charset="0"/>
                <a:cs typeface="Times New Roman" panose="02020603050405020304" pitchFamily="18" charset="0"/>
              </a:rPr>
              <a:t>    if all([landmarks[</a:t>
            </a:r>
            <a:r>
              <a:rPr lang="en-US" sz="1600" dirty="0" err="1">
                <a:latin typeface="Times New Roman" panose="02020603050405020304" pitchFamily="18" charset="0"/>
                <a:cs typeface="Times New Roman" panose="02020603050405020304" pitchFamily="18" charset="0"/>
              </a:rPr>
              <a:t>i</a:t>
            </a:r>
            <a:r>
              <a:rPr lang="en-US" sz="1600" dirty="0">
                <a:latin typeface="Times New Roman" panose="02020603050405020304" pitchFamily="18" charset="0"/>
                <a:cs typeface="Times New Roman" panose="02020603050405020304" pitchFamily="18" charset="0"/>
              </a:rPr>
              <a:t>].y &lt; landmarks[i+3].y for </a:t>
            </a:r>
            <a:r>
              <a:rPr lang="en-US" sz="1600" dirty="0" err="1">
                <a:latin typeface="Times New Roman" panose="02020603050405020304" pitchFamily="18" charset="0"/>
                <a:cs typeface="Times New Roman" panose="02020603050405020304" pitchFamily="18" charset="0"/>
              </a:rPr>
              <a:t>i</a:t>
            </a:r>
            <a:r>
              <a:rPr lang="en-US" sz="1600" dirty="0">
                <a:latin typeface="Times New Roman" panose="02020603050405020304" pitchFamily="18" charset="0"/>
                <a:cs typeface="Times New Roman" panose="02020603050405020304" pitchFamily="18" charset="0"/>
              </a:rPr>
              <a:t> in range(9, 20, 4)]):</a:t>
            </a:r>
          </a:p>
          <a:p>
            <a:pPr marL="548640" lvl="2" indent="0" algn="just">
              <a:buNone/>
            </a:pPr>
            <a:r>
              <a:rPr lang="en-US" sz="1600" dirty="0">
                <a:latin typeface="Times New Roman" panose="02020603050405020304" pitchFamily="18" charset="0"/>
                <a:cs typeface="Times New Roman" panose="02020603050405020304" pitchFamily="18" charset="0"/>
              </a:rPr>
              <a:t>        return "rock"</a:t>
            </a:r>
          </a:p>
          <a:p>
            <a:pPr marL="548640" lvl="2" indent="0" algn="just">
              <a:buNone/>
            </a:pPr>
            <a:r>
              <a:rPr lang="en-US" sz="1600" dirty="0">
                <a:latin typeface="Times New Roman" panose="02020603050405020304" pitchFamily="18" charset="0"/>
                <a:cs typeface="Times New Roman" panose="02020603050405020304" pitchFamily="18" charset="0"/>
              </a:rPr>
              <a:t>    # Check for "scissors"</a:t>
            </a:r>
          </a:p>
          <a:p>
            <a:pPr marL="548640" lvl="2" indent="0" algn="just">
              <a:buNone/>
            </a:pPr>
            <a:r>
              <a:rPr lang="en-US" sz="1600" dirty="0">
                <a:latin typeface="Times New Roman" panose="02020603050405020304" pitchFamily="18" charset="0"/>
                <a:cs typeface="Times New Roman" panose="02020603050405020304" pitchFamily="18" charset="0"/>
              </a:rPr>
              <a:t>    elif landmarks[13].y &lt; landmarks[16].y and landmarks[17].y &lt; landmarks[20].y:</a:t>
            </a:r>
          </a:p>
          <a:p>
            <a:pPr marL="548640" lvl="2" indent="0" algn="just">
              <a:buNone/>
            </a:pPr>
            <a:r>
              <a:rPr lang="en-US" sz="1600" dirty="0">
                <a:latin typeface="Times New Roman" panose="02020603050405020304" pitchFamily="18" charset="0"/>
                <a:cs typeface="Times New Roman" panose="02020603050405020304" pitchFamily="18" charset="0"/>
              </a:rPr>
              <a:t>        return "scissors"</a:t>
            </a:r>
          </a:p>
          <a:p>
            <a:pPr marL="548640" lvl="2" indent="0" algn="just">
              <a:buNone/>
            </a:pPr>
            <a:r>
              <a:rPr lang="en-US" sz="1600" dirty="0">
                <a:latin typeface="Times New Roman" panose="02020603050405020304" pitchFamily="18" charset="0"/>
                <a:cs typeface="Times New Roman" panose="02020603050405020304" pitchFamily="18" charset="0"/>
              </a:rPr>
              <a:t>    # Default to "paper"</a:t>
            </a:r>
          </a:p>
          <a:p>
            <a:pPr marL="548640" lvl="2" indent="0" algn="just">
              <a:buNone/>
            </a:pPr>
            <a:r>
              <a:rPr lang="en-US" sz="1600" dirty="0">
                <a:latin typeface="Times New Roman" panose="02020603050405020304" pitchFamily="18" charset="0"/>
                <a:cs typeface="Times New Roman" panose="02020603050405020304" pitchFamily="18" charset="0"/>
              </a:rPr>
              <a:t>    else:</a:t>
            </a:r>
          </a:p>
          <a:p>
            <a:pPr marL="548640" lvl="2" indent="0" algn="just">
              <a:buNone/>
            </a:pPr>
            <a:r>
              <a:rPr lang="en-US" sz="1600" dirty="0">
                <a:latin typeface="Times New Roman" panose="02020603050405020304" pitchFamily="18" charset="0"/>
                <a:cs typeface="Times New Roman" panose="02020603050405020304" pitchFamily="18" charset="0"/>
              </a:rPr>
              <a:t>        return "paper"</a:t>
            </a:r>
          </a:p>
        </p:txBody>
      </p:sp>
    </p:spTree>
    <p:extLst>
      <p:ext uri="{BB962C8B-B14F-4D97-AF65-F5344CB8AC3E}">
        <p14:creationId xmlns:p14="http://schemas.microsoft.com/office/powerpoint/2010/main" val="40662559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ADD22-6203-9B2A-00CD-7DF62E0C5AE9}"/>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Code Snippets</a:t>
            </a:r>
            <a:endParaRPr lang="en-IN" sz="3800" dirty="0"/>
          </a:p>
        </p:txBody>
      </p:sp>
      <p:sp>
        <p:nvSpPr>
          <p:cNvPr id="3" name="Date Placeholder 2">
            <a:extLst>
              <a:ext uri="{FF2B5EF4-FFF2-40B4-BE49-F238E27FC236}">
                <a16:creationId xmlns:a16="http://schemas.microsoft.com/office/drawing/2014/main" id="{2C9BAEA8-FA09-950D-72EA-BD9A461FA7AD}"/>
              </a:ext>
            </a:extLst>
          </p:cNvPr>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a:extLst>
              <a:ext uri="{FF2B5EF4-FFF2-40B4-BE49-F238E27FC236}">
                <a16:creationId xmlns:a16="http://schemas.microsoft.com/office/drawing/2014/main" id="{30B65A7F-CDEF-CD88-080A-5E30E8D5C48E}"/>
              </a:ext>
            </a:extLst>
          </p:cNvPr>
          <p:cNvSpPr>
            <a:spLocks noGrp="1"/>
          </p:cNvSpPr>
          <p:nvPr>
            <p:ph type="ftr" sz="quarter" idx="11"/>
          </p:nvPr>
        </p:nvSpPr>
        <p:spPr/>
        <p:txBody>
          <a:bodyPr/>
          <a:lstStyle/>
          <a:p>
            <a:r>
              <a:rPr lang="en-US" dirty="0"/>
              <a:t>Department of CSE, Acharya Institute of Technology</a:t>
            </a:r>
          </a:p>
        </p:txBody>
      </p:sp>
      <p:sp>
        <p:nvSpPr>
          <p:cNvPr id="5" name="Slide Number Placeholder 4">
            <a:extLst>
              <a:ext uri="{FF2B5EF4-FFF2-40B4-BE49-F238E27FC236}">
                <a16:creationId xmlns:a16="http://schemas.microsoft.com/office/drawing/2014/main" id="{C3101B8A-F40C-E830-FF75-068491D173E0}"/>
              </a:ext>
            </a:extLst>
          </p:cNvPr>
          <p:cNvSpPr>
            <a:spLocks noGrp="1"/>
          </p:cNvSpPr>
          <p:nvPr>
            <p:ph type="sldNum" sz="quarter" idx="12"/>
          </p:nvPr>
        </p:nvSpPr>
        <p:spPr/>
        <p:txBody>
          <a:bodyPr/>
          <a:lstStyle/>
          <a:p>
            <a:fld id="{80A3A3F3-8EDC-49BE-84B5-3735161BD4D6}" type="slidenum">
              <a:rPr lang="en-US" smtClean="0"/>
              <a:pPr/>
              <a:t>24</a:t>
            </a:fld>
            <a:endParaRPr lang="en-US"/>
          </a:p>
        </p:txBody>
      </p:sp>
      <p:sp>
        <p:nvSpPr>
          <p:cNvPr id="6" name="Content Placeholder 5">
            <a:extLst>
              <a:ext uri="{FF2B5EF4-FFF2-40B4-BE49-F238E27FC236}">
                <a16:creationId xmlns:a16="http://schemas.microsoft.com/office/drawing/2014/main" id="{F17F498C-AE96-A99F-42F4-F2EC4A2E5519}"/>
              </a:ext>
            </a:extLst>
          </p:cNvPr>
          <p:cNvSpPr>
            <a:spLocks noGrp="1"/>
          </p:cNvSpPr>
          <p:nvPr>
            <p:ph sz="quarter" idx="1"/>
          </p:nvPr>
        </p:nvSpPr>
        <p:spPr/>
        <p:txBody>
          <a:bodyPr>
            <a:normAutofit/>
          </a:bodyPr>
          <a:lstStyle/>
          <a:p>
            <a:pPr marL="0" indent="0">
              <a:buNone/>
            </a:pPr>
            <a:r>
              <a:rPr lang="en-IN" sz="2000" b="1" dirty="0">
                <a:latin typeface="Times New Roman" panose="02020603050405020304" pitchFamily="18" charset="0"/>
                <a:cs typeface="Times New Roman" panose="02020603050405020304" pitchFamily="18" charset="0"/>
              </a:rPr>
              <a:t>3. Game Logic – 2 Player Mode</a:t>
            </a: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0164B0AC-B699-CB1A-320F-844B1911266E}"/>
              </a:ext>
            </a:extLst>
          </p:cNvPr>
          <p:cNvSpPr txBox="1"/>
          <p:nvPr/>
        </p:nvSpPr>
        <p:spPr>
          <a:xfrm>
            <a:off x="1481189" y="2001644"/>
            <a:ext cx="8773857" cy="3631763"/>
          </a:xfrm>
          <a:prstGeom prst="rect">
            <a:avLst/>
          </a:prstGeom>
          <a:noFill/>
          <a:ln w="12700">
            <a:solidFill>
              <a:schemeClr val="tx1"/>
            </a:solidFill>
          </a:ln>
        </p:spPr>
        <p:txBody>
          <a:bodyPr wrap="square" rtlCol="0">
            <a:spAutoFit/>
          </a:bodyPr>
          <a:lstStyle/>
          <a:p>
            <a:pPr marL="548640" lvl="2" indent="0" algn="just">
              <a:buNone/>
            </a:pPr>
            <a:r>
              <a:rPr lang="en-US" sz="1600" dirty="0">
                <a:latin typeface="Times New Roman" panose="02020603050405020304" pitchFamily="18" charset="0"/>
                <a:cs typeface="Times New Roman" panose="02020603050405020304" pitchFamily="18" charset="0"/>
              </a:rPr>
              <a:t>hls = </a:t>
            </a:r>
            <a:r>
              <a:rPr lang="en-US" sz="1600" dirty="0" err="1">
                <a:latin typeface="Times New Roman" panose="02020603050405020304" pitchFamily="18" charset="0"/>
                <a:cs typeface="Times New Roman" panose="02020603050405020304" pitchFamily="18" charset="0"/>
              </a:rPr>
              <a:t>results.multi_hand_landmarks</a:t>
            </a:r>
            <a:r>
              <a:rPr lang="en-US" sz="1600" dirty="0">
                <a:latin typeface="Times New Roman" panose="02020603050405020304" pitchFamily="18" charset="0"/>
                <a:cs typeface="Times New Roman" panose="02020603050405020304" pitchFamily="18" charset="0"/>
              </a:rPr>
              <a:t>            </a:t>
            </a:r>
          </a:p>
          <a:p>
            <a:pPr marL="548640" lvl="2" indent="0" algn="just">
              <a:buNone/>
            </a:pPr>
            <a:r>
              <a:rPr lang="en-US" sz="1600" dirty="0">
                <a:latin typeface="Times New Roman" panose="02020603050405020304" pitchFamily="18" charset="0"/>
                <a:cs typeface="Times New Roman" panose="02020603050405020304" pitchFamily="18" charset="0"/>
              </a:rPr>
              <a:t>if hls and len(hls) == 2:                </a:t>
            </a:r>
          </a:p>
          <a:p>
            <a:pPr marL="548640" lvl="2" indent="0" algn="just">
              <a:buNone/>
            </a:pPr>
            <a:r>
              <a:rPr lang="en-US" sz="1600" dirty="0">
                <a:latin typeface="Times New Roman" panose="02020603050405020304" pitchFamily="18" charset="0"/>
                <a:cs typeface="Times New Roman" panose="02020603050405020304" pitchFamily="18" charset="0"/>
              </a:rPr>
              <a:t>	self.p1_move = getHandMove(hls[0])                </a:t>
            </a:r>
          </a:p>
          <a:p>
            <a:pPr marL="548640" lvl="2" indent="0" algn="just">
              <a:buNone/>
            </a:pPr>
            <a:r>
              <a:rPr lang="en-US" sz="1600" dirty="0">
                <a:latin typeface="Times New Roman" panose="02020603050405020304" pitchFamily="18" charset="0"/>
                <a:cs typeface="Times New Roman" panose="02020603050405020304" pitchFamily="18" charset="0"/>
              </a:rPr>
              <a:t>	self.p2_move = getHandMove(hls[1])</a:t>
            </a:r>
          </a:p>
          <a:p>
            <a:pPr marL="548640" lvl="2" indent="0" algn="just">
              <a:buNone/>
            </a:pPr>
            <a:r>
              <a:rPr lang="en-US" sz="1600" dirty="0">
                <a:latin typeface="Times New Roman" panose="02020603050405020304" pitchFamily="18" charset="0"/>
                <a:cs typeface="Times New Roman" panose="02020603050405020304" pitchFamily="18" charset="0"/>
              </a:rPr>
              <a:t>if self.p1_move == self.p2_move: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Game is tied."               </a:t>
            </a:r>
          </a:p>
          <a:p>
            <a:pPr marL="548640" lvl="2" indent="0" algn="just">
              <a:buNone/>
            </a:pPr>
            <a:r>
              <a:rPr lang="en-US" sz="1600" dirty="0">
                <a:latin typeface="Times New Roman" panose="02020603050405020304" pitchFamily="18" charset="0"/>
                <a:cs typeface="Times New Roman" panose="02020603050405020304" pitchFamily="18" charset="0"/>
              </a:rPr>
              <a:t> elif self.p1_move == "paper" and self.p2_move == "rock":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1 wins."                </a:t>
            </a:r>
          </a:p>
          <a:p>
            <a:pPr marL="548640" lvl="2" indent="0" algn="just">
              <a:buNone/>
            </a:pPr>
            <a:r>
              <a:rPr lang="en-US" sz="1600" dirty="0">
                <a:latin typeface="Times New Roman" panose="02020603050405020304" pitchFamily="18" charset="0"/>
                <a:cs typeface="Times New Roman" panose="02020603050405020304" pitchFamily="18" charset="0"/>
              </a:rPr>
              <a:t>elif self.p1_move == "rock" and self.p2_move == "scissors":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1 wins."                </a:t>
            </a:r>
          </a:p>
          <a:p>
            <a:pPr marL="548640" lvl="2" indent="0" algn="just">
              <a:buNone/>
            </a:pPr>
            <a:r>
              <a:rPr lang="en-US" sz="1600" dirty="0">
                <a:latin typeface="Times New Roman" panose="02020603050405020304" pitchFamily="18" charset="0"/>
                <a:cs typeface="Times New Roman" panose="02020603050405020304" pitchFamily="18" charset="0"/>
              </a:rPr>
              <a:t>elif self.p1_move == "scissors" and self.p2_move == "paper":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1 wins."                </a:t>
            </a:r>
          </a:p>
          <a:p>
            <a:pPr marL="548640" lvl="2" indent="0" algn="just">
              <a:buNone/>
            </a:pPr>
            <a:r>
              <a:rPr lang="en-US" sz="1600" dirty="0">
                <a:latin typeface="Times New Roman" panose="02020603050405020304" pitchFamily="18" charset="0"/>
                <a:cs typeface="Times New Roman" panose="02020603050405020304" pitchFamily="18" charset="0"/>
              </a:rPr>
              <a:t>else:                    </a:t>
            </a:r>
          </a:p>
          <a:p>
            <a:pPr marL="548640" lvl="2" indent="0" algn="just">
              <a:buNone/>
            </a:pP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self.gameText</a:t>
            </a:r>
            <a:r>
              <a:rPr lang="en-US" sz="1600" dirty="0">
                <a:latin typeface="Times New Roman" panose="02020603050405020304" pitchFamily="18" charset="0"/>
                <a:cs typeface="Times New Roman" panose="02020603050405020304" pitchFamily="18" charset="0"/>
              </a:rPr>
              <a:t> += " Player 2 wins!"</a:t>
            </a:r>
          </a:p>
        </p:txBody>
      </p:sp>
    </p:spTree>
    <p:extLst>
      <p:ext uri="{BB962C8B-B14F-4D97-AF65-F5344CB8AC3E}">
        <p14:creationId xmlns:p14="http://schemas.microsoft.com/office/powerpoint/2010/main" val="12374582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ADD22-6203-9B2A-00CD-7DF62E0C5AE9}"/>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Code Snippets</a:t>
            </a:r>
            <a:endParaRPr lang="en-IN" sz="3800" dirty="0"/>
          </a:p>
        </p:txBody>
      </p:sp>
      <p:sp>
        <p:nvSpPr>
          <p:cNvPr id="3" name="Date Placeholder 2">
            <a:extLst>
              <a:ext uri="{FF2B5EF4-FFF2-40B4-BE49-F238E27FC236}">
                <a16:creationId xmlns:a16="http://schemas.microsoft.com/office/drawing/2014/main" id="{2C9BAEA8-FA09-950D-72EA-BD9A461FA7AD}"/>
              </a:ext>
            </a:extLst>
          </p:cNvPr>
          <p:cNvSpPr>
            <a:spLocks noGrp="1"/>
          </p:cNvSpPr>
          <p:nvPr>
            <p:ph type="dt" sz="half" idx="10"/>
          </p:nvPr>
        </p:nvSpPr>
        <p:spPr/>
        <p:txBody>
          <a:bodyPr/>
          <a:lstStyle/>
          <a:p>
            <a:fld id="{0191565C-54BD-4957-B29B-5FD99560FCF8}" type="datetime5">
              <a:rPr lang="en-US" smtClean="0"/>
              <a:pPr/>
              <a:t>19-Jul-24</a:t>
            </a:fld>
            <a:endParaRPr lang="en-US"/>
          </a:p>
        </p:txBody>
      </p:sp>
      <p:sp>
        <p:nvSpPr>
          <p:cNvPr id="4" name="Footer Placeholder 3">
            <a:extLst>
              <a:ext uri="{FF2B5EF4-FFF2-40B4-BE49-F238E27FC236}">
                <a16:creationId xmlns:a16="http://schemas.microsoft.com/office/drawing/2014/main" id="{30B65A7F-CDEF-CD88-080A-5E30E8D5C48E}"/>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C3101B8A-F40C-E830-FF75-068491D173E0}"/>
              </a:ext>
            </a:extLst>
          </p:cNvPr>
          <p:cNvSpPr>
            <a:spLocks noGrp="1"/>
          </p:cNvSpPr>
          <p:nvPr>
            <p:ph type="sldNum" sz="quarter" idx="12"/>
          </p:nvPr>
        </p:nvSpPr>
        <p:spPr/>
        <p:txBody>
          <a:bodyPr/>
          <a:lstStyle/>
          <a:p>
            <a:fld id="{80A3A3F3-8EDC-49BE-84B5-3735161BD4D6}" type="slidenum">
              <a:rPr lang="en-US" smtClean="0"/>
              <a:pPr/>
              <a:t>25</a:t>
            </a:fld>
            <a:endParaRPr lang="en-US"/>
          </a:p>
        </p:txBody>
      </p:sp>
      <p:sp>
        <p:nvSpPr>
          <p:cNvPr id="6" name="Content Placeholder 5">
            <a:extLst>
              <a:ext uri="{FF2B5EF4-FFF2-40B4-BE49-F238E27FC236}">
                <a16:creationId xmlns:a16="http://schemas.microsoft.com/office/drawing/2014/main" id="{F17F498C-AE96-A99F-42F4-F2EC4A2E5519}"/>
              </a:ext>
            </a:extLst>
          </p:cNvPr>
          <p:cNvSpPr>
            <a:spLocks noGrp="1"/>
          </p:cNvSpPr>
          <p:nvPr>
            <p:ph sz="quarter" idx="1"/>
          </p:nvPr>
        </p:nvSpPr>
        <p:spPr/>
        <p:txBody>
          <a:bodyPr>
            <a:normAutofit/>
          </a:bodyPr>
          <a:lstStyle/>
          <a:p>
            <a:pPr marL="0" indent="0">
              <a:buNone/>
            </a:pPr>
            <a:r>
              <a:rPr lang="en-IN" sz="2000" b="1" dirty="0">
                <a:latin typeface="Times New Roman" panose="02020603050405020304" pitchFamily="18" charset="0"/>
                <a:cs typeface="Times New Roman" panose="02020603050405020304" pitchFamily="18" charset="0"/>
              </a:rPr>
              <a:t>4. Game Logic – 1 Player Mode</a:t>
            </a: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0164B0AC-B699-CB1A-320F-844B1911266E}"/>
              </a:ext>
            </a:extLst>
          </p:cNvPr>
          <p:cNvSpPr txBox="1"/>
          <p:nvPr/>
        </p:nvSpPr>
        <p:spPr>
          <a:xfrm>
            <a:off x="1402529" y="1922986"/>
            <a:ext cx="9570271" cy="3539430"/>
          </a:xfrm>
          <a:prstGeom prst="rect">
            <a:avLst/>
          </a:prstGeom>
          <a:noFill/>
          <a:ln w="12700">
            <a:solidFill>
              <a:schemeClr val="tx1"/>
            </a:solidFill>
          </a:ln>
        </p:spPr>
        <p:txBody>
          <a:bodyPr wrap="square" rtlCol="0">
            <a:spAutoFit/>
          </a:bodyPr>
          <a:lstStyle/>
          <a:p>
            <a:pPr marL="548640" lvl="2" indent="0" algn="just">
              <a:buNone/>
            </a:pPr>
            <a:r>
              <a:rPr lang="en-US" sz="1600" dirty="0">
                <a:latin typeface="Times New Roman" panose="02020603050405020304" pitchFamily="18" charset="0"/>
                <a:cs typeface="Times New Roman" panose="02020603050405020304" pitchFamily="18" charset="0"/>
              </a:rPr>
              <a:t>if hls and len(hls) == 1:                </a:t>
            </a:r>
          </a:p>
          <a:p>
            <a:pPr marL="548640" lvl="2" indent="0" algn="just">
              <a:buNone/>
            </a:pPr>
            <a:r>
              <a:rPr lang="en-US" sz="1600" dirty="0">
                <a:latin typeface="Times New Roman" panose="02020603050405020304" pitchFamily="18" charset="0"/>
                <a:cs typeface="Times New Roman" panose="02020603050405020304" pitchFamily="18" charset="0"/>
              </a:rPr>
              <a:t>	self.player_move = getHandMove(hls[0])                </a:t>
            </a:r>
          </a:p>
          <a:p>
            <a:pPr marL="548640" lvl="2" indent="0" algn="just">
              <a:buNone/>
            </a:pPr>
            <a:r>
              <a:rPr lang="en-US" sz="1600" dirty="0">
                <a:latin typeface="Times New Roman" panose="02020603050405020304" pitchFamily="18" charset="0"/>
                <a:cs typeface="Times New Roman" panose="02020603050405020304" pitchFamily="18" charset="0"/>
              </a:rPr>
              <a:t>	self.computer_move = random.choice(["rock", "paper", "scissors"])                            </a:t>
            </a:r>
          </a:p>
          <a:p>
            <a:pPr marL="548640" lvl="2" indent="0" algn="just">
              <a:buNone/>
            </a:pPr>
            <a:r>
              <a:rPr lang="en-US" sz="1600" dirty="0">
                <a:latin typeface="Times New Roman" panose="02020603050405020304" pitchFamily="18" charset="0"/>
                <a:cs typeface="Times New Roman" panose="02020603050405020304" pitchFamily="18" charset="0"/>
              </a:rPr>
              <a:t>self.gameText = f'''Player played {self.player_move}. Computer played {self.computer_move}.'''                </a:t>
            </a:r>
          </a:p>
          <a:p>
            <a:pPr marL="548640" lvl="2" indent="0" algn="just">
              <a:buNone/>
            </a:pPr>
            <a:r>
              <a:rPr lang="en-US" sz="1600" dirty="0">
                <a:latin typeface="Times New Roman" panose="02020603050405020304" pitchFamily="18" charset="0"/>
                <a:cs typeface="Times New Roman" panose="02020603050405020304" pitchFamily="18" charset="0"/>
              </a:rPr>
              <a:t>if self.player_move == self.computer_move:                    </a:t>
            </a:r>
          </a:p>
          <a:p>
            <a:pPr marL="548640" lvl="2" indent="0" algn="just">
              <a:buNone/>
            </a:pPr>
            <a:r>
              <a:rPr lang="en-US" sz="1600" dirty="0">
                <a:latin typeface="Times New Roman" panose="02020603050405020304" pitchFamily="18" charset="0"/>
                <a:cs typeface="Times New Roman" panose="02020603050405020304" pitchFamily="18" charset="0"/>
              </a:rPr>
              <a:t>	self.gameText += " Game is tied."                </a:t>
            </a:r>
          </a:p>
          <a:p>
            <a:pPr marL="548640" lvl="2" indent="0" algn="just">
              <a:buNone/>
            </a:pPr>
            <a:r>
              <a:rPr lang="en-US" sz="1600" dirty="0">
                <a:latin typeface="Times New Roman" panose="02020603050405020304" pitchFamily="18" charset="0"/>
                <a:cs typeface="Times New Roman" panose="02020603050405020304" pitchFamily="18" charset="0"/>
              </a:rPr>
              <a:t>elif self.player_move == "paper" and self.computer_move == "rock":                    </a:t>
            </a:r>
          </a:p>
          <a:p>
            <a:pPr marL="548640" lvl="2" indent="0" algn="just">
              <a:buNone/>
            </a:pPr>
            <a:r>
              <a:rPr lang="en-US" sz="1600" dirty="0">
                <a:latin typeface="Times New Roman" panose="02020603050405020304" pitchFamily="18" charset="0"/>
                <a:cs typeface="Times New Roman" panose="02020603050405020304" pitchFamily="18" charset="0"/>
              </a:rPr>
              <a:t>	self.gameText += " Player wins."                </a:t>
            </a:r>
          </a:p>
          <a:p>
            <a:pPr marL="548640" lvl="2" indent="0" algn="just">
              <a:buNone/>
            </a:pPr>
            <a:r>
              <a:rPr lang="en-US" sz="1600" dirty="0">
                <a:latin typeface="Times New Roman" panose="02020603050405020304" pitchFamily="18" charset="0"/>
                <a:cs typeface="Times New Roman" panose="02020603050405020304" pitchFamily="18" charset="0"/>
              </a:rPr>
              <a:t>elif self.player_move == "rock" and self.computer_move == "scissors":                    </a:t>
            </a:r>
          </a:p>
          <a:p>
            <a:pPr marL="548640" lvl="2" indent="0" algn="just">
              <a:buNone/>
            </a:pPr>
            <a:r>
              <a:rPr lang="en-US" sz="1600" dirty="0">
                <a:latin typeface="Times New Roman" panose="02020603050405020304" pitchFamily="18" charset="0"/>
                <a:cs typeface="Times New Roman" panose="02020603050405020304" pitchFamily="18" charset="0"/>
              </a:rPr>
              <a:t>	self.gameText += " Player wins."                </a:t>
            </a:r>
          </a:p>
          <a:p>
            <a:pPr marL="548640" lvl="2" indent="0" algn="just">
              <a:buNone/>
            </a:pPr>
            <a:r>
              <a:rPr lang="en-US" sz="1600" dirty="0">
                <a:latin typeface="Times New Roman" panose="02020603050405020304" pitchFamily="18" charset="0"/>
                <a:cs typeface="Times New Roman" panose="02020603050405020304" pitchFamily="18" charset="0"/>
              </a:rPr>
              <a:t>elif self.player_move == "scissors" and self.computer_move == "paper":                   </a:t>
            </a:r>
          </a:p>
          <a:p>
            <a:pPr marL="548640" lvl="2" indent="0" algn="just">
              <a:buNone/>
            </a:pPr>
            <a:r>
              <a:rPr lang="en-US" sz="1600" dirty="0">
                <a:latin typeface="Times New Roman" panose="02020603050405020304" pitchFamily="18" charset="0"/>
                <a:cs typeface="Times New Roman" panose="02020603050405020304" pitchFamily="18" charset="0"/>
              </a:rPr>
              <a:t> 	self.gameText += " Player wins."                </a:t>
            </a:r>
          </a:p>
          <a:p>
            <a:pPr marL="548640" lvl="2" indent="0" algn="just">
              <a:buNone/>
            </a:pPr>
            <a:r>
              <a:rPr lang="en-US" sz="1600" dirty="0">
                <a:latin typeface="Times New Roman" panose="02020603050405020304" pitchFamily="18" charset="0"/>
                <a:cs typeface="Times New Roman" panose="02020603050405020304" pitchFamily="18" charset="0"/>
              </a:rPr>
              <a:t>else:                    </a:t>
            </a:r>
          </a:p>
          <a:p>
            <a:pPr marL="548640" lvl="2" indent="0" algn="just">
              <a:buNone/>
            </a:pPr>
            <a:r>
              <a:rPr lang="en-US" sz="1600" dirty="0">
                <a:latin typeface="Times New Roman" panose="02020603050405020304" pitchFamily="18" charset="0"/>
                <a:cs typeface="Times New Roman" panose="02020603050405020304" pitchFamily="18" charset="0"/>
              </a:rPr>
              <a:t>	self.gameText += " Computer wins!"</a:t>
            </a:r>
          </a:p>
        </p:txBody>
      </p:sp>
    </p:spTree>
    <p:extLst>
      <p:ext uri="{BB962C8B-B14F-4D97-AF65-F5344CB8AC3E}">
        <p14:creationId xmlns:p14="http://schemas.microsoft.com/office/powerpoint/2010/main" val="27901050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26</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195072" y="358150"/>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9" name="Google Shape;63;p5">
            <a:extLst>
              <a:ext uri="{FF2B5EF4-FFF2-40B4-BE49-F238E27FC236}">
                <a16:creationId xmlns:a16="http://schemas.microsoft.com/office/drawing/2014/main" id="{6D52D821-A436-62F7-A3E3-052BA76EB0A7}"/>
              </a:ext>
            </a:extLst>
          </p:cNvPr>
          <p:cNvSpPr txBox="1">
            <a:spLocks/>
          </p:cNvSpPr>
          <p:nvPr/>
        </p:nvSpPr>
        <p:spPr>
          <a:xfrm>
            <a:off x="1220614" y="1205738"/>
            <a:ext cx="10298016" cy="4795982"/>
          </a:xfrm>
          <a:prstGeom prst="rect">
            <a:avLst/>
          </a:prstGeom>
          <a:noFill/>
          <a:ln>
            <a:noFill/>
          </a:ln>
        </p:spPr>
        <p:txBody>
          <a:bodyPr spcFirstLastPara="1" wrap="square" lIns="91425" tIns="45700" rIns="91425" bIns="45700" anchor="t" anchorCtr="0">
            <a:noAutofit/>
          </a:bodyPr>
          <a:lstStyle/>
          <a:p>
            <a:pPr>
              <a:lnSpc>
                <a:spcPct val="150000"/>
              </a:lnSpc>
              <a:buClr>
                <a:srgbClr val="C00000"/>
              </a:buClr>
            </a:pPr>
            <a:r>
              <a:rPr lang="en-US" sz="2000" b="1" dirty="0">
                <a:latin typeface="Times New Roman"/>
                <a:cs typeface="Times New Roman"/>
              </a:rPr>
              <a:t>Project Overview</a:t>
            </a:r>
            <a:r>
              <a:rPr lang="en-US" sz="2000" dirty="0">
                <a:latin typeface="Times New Roman"/>
                <a:cs typeface="Times New Roman"/>
              </a:rPr>
              <a:t>:</a:t>
            </a:r>
            <a:endParaRPr lang="en-US" sz="2000"/>
          </a:p>
          <a:p>
            <a:pPr marL="285750" indent="-285750">
              <a:lnSpc>
                <a:spcPct val="150000"/>
              </a:lnSpc>
              <a:buFont typeface="Arial" panose="020B0604020202020204" pitchFamily="34" charset="0"/>
              <a:buChar char="•"/>
            </a:pPr>
            <a:r>
              <a:rPr lang="en-US" err="1">
                <a:latin typeface="Times New Roman"/>
                <a:cs typeface="Times New Roman"/>
              </a:rPr>
              <a:t>RockNet</a:t>
            </a:r>
            <a:r>
              <a:rPr lang="en-US" dirty="0">
                <a:latin typeface="Times New Roman"/>
                <a:cs typeface="Times New Roman"/>
              </a:rPr>
              <a:t> is a real-time Rock-Paper-Scissors game.</a:t>
            </a:r>
            <a:endParaRPr lang="en-US">
              <a:latin typeface="Times New Roman"/>
              <a:cs typeface="Times New Roman"/>
            </a:endParaRPr>
          </a:p>
          <a:p>
            <a:pPr marL="285750" indent="-285750">
              <a:lnSpc>
                <a:spcPct val="150000"/>
              </a:lnSpc>
              <a:buFont typeface="Arial" panose="020B0604020202020204" pitchFamily="34" charset="0"/>
              <a:buChar char="•"/>
            </a:pPr>
            <a:r>
              <a:rPr lang="en-US">
                <a:latin typeface="Times New Roman"/>
                <a:cs typeface="Times New Roman"/>
              </a:rPr>
              <a:t>Implemented using Python libraries for computer graphics and image processing.</a:t>
            </a:r>
          </a:p>
          <a:p>
            <a:pPr>
              <a:lnSpc>
                <a:spcPct val="150000"/>
              </a:lnSpc>
              <a:buClr>
                <a:srgbClr val="C00000"/>
              </a:buClr>
            </a:pPr>
            <a:r>
              <a:rPr lang="en-US" sz="2000" b="1" dirty="0">
                <a:latin typeface="Times New Roman"/>
                <a:cs typeface="Times New Roman"/>
              </a:rPr>
              <a:t>Application of Techniques</a:t>
            </a:r>
            <a:r>
              <a:rPr lang="en-US" sz="2000" dirty="0">
                <a:latin typeface="Times New Roman"/>
                <a:cs typeface="Times New Roman"/>
              </a:rPr>
              <a:t>:</a:t>
            </a:r>
          </a:p>
          <a:p>
            <a:pPr marL="285750" indent="-285750">
              <a:lnSpc>
                <a:spcPct val="150000"/>
              </a:lnSpc>
              <a:buFont typeface="Arial" panose="020B0604020202020204" pitchFamily="34" charset="0"/>
              <a:buChar char="•"/>
            </a:pPr>
            <a:r>
              <a:rPr lang="en-US" dirty="0">
                <a:latin typeface="Times New Roman"/>
                <a:cs typeface="Times New Roman"/>
              </a:rPr>
              <a:t>Demonstrates the use of computer vision for real-time hand pose estimation.</a:t>
            </a:r>
            <a:endParaRPr lang="en-US">
              <a:latin typeface="Times New Roman"/>
              <a:cs typeface="Times New Roman"/>
            </a:endParaRPr>
          </a:p>
          <a:p>
            <a:pPr marL="285750" indent="-285750">
              <a:lnSpc>
                <a:spcPct val="150000"/>
              </a:lnSpc>
              <a:buFont typeface="Arial" panose="020B0604020202020204" pitchFamily="34" charset="0"/>
              <a:buChar char="•"/>
            </a:pPr>
            <a:r>
              <a:rPr lang="en-US">
                <a:latin typeface="Times New Roman"/>
                <a:cs typeface="Times New Roman"/>
              </a:rPr>
              <a:t>Integrates these techniques with game development principles.</a:t>
            </a:r>
          </a:p>
          <a:p>
            <a:pPr>
              <a:lnSpc>
                <a:spcPct val="150000"/>
              </a:lnSpc>
              <a:buClr>
                <a:srgbClr val="C00000"/>
              </a:buClr>
            </a:pPr>
            <a:r>
              <a:rPr lang="en-US" sz="2000" b="1" dirty="0">
                <a:latin typeface="Times New Roman"/>
                <a:cs typeface="Times New Roman"/>
              </a:rPr>
              <a:t>Game Logic</a:t>
            </a:r>
            <a:r>
              <a:rPr lang="en-US" sz="2000" dirty="0">
                <a:latin typeface="Times New Roman"/>
                <a:cs typeface="Times New Roman"/>
              </a:rPr>
              <a:t>:</a:t>
            </a:r>
          </a:p>
          <a:p>
            <a:pPr marL="285750" indent="-285750">
              <a:lnSpc>
                <a:spcPct val="150000"/>
              </a:lnSpc>
              <a:buFont typeface="Arial" panose="020B0604020202020204" pitchFamily="34" charset="0"/>
              <a:buChar char="•"/>
            </a:pPr>
            <a:r>
              <a:rPr lang="en-US" dirty="0">
                <a:latin typeface="Times New Roman"/>
                <a:cs typeface="Times New Roman"/>
              </a:rPr>
              <a:t>Adheres to traditional Rock-Paper-Scissors rules to determine the winner.</a:t>
            </a:r>
            <a:endParaRPr lang="en-US">
              <a:latin typeface="Times New Roman"/>
              <a:cs typeface="Times New Roman"/>
            </a:endParaRPr>
          </a:p>
          <a:p>
            <a:pPr marL="285750" indent="-285750">
              <a:lnSpc>
                <a:spcPct val="150000"/>
              </a:lnSpc>
              <a:buFont typeface="Arial" panose="020B0604020202020204" pitchFamily="34" charset="0"/>
              <a:buChar char="•"/>
            </a:pPr>
            <a:r>
              <a:rPr lang="en-US">
                <a:latin typeface="Times New Roman"/>
                <a:cs typeface="Times New Roman"/>
              </a:rPr>
              <a:t>Displays the results based on the recognized gestures.</a:t>
            </a:r>
          </a:p>
          <a:p>
            <a:pPr>
              <a:lnSpc>
                <a:spcPct val="150000"/>
              </a:lnSpc>
              <a:buClr>
                <a:srgbClr val="C00000"/>
              </a:buClr>
            </a:pPr>
            <a:r>
              <a:rPr lang="en-US" sz="2000" b="1" dirty="0">
                <a:latin typeface="Times New Roman"/>
                <a:cs typeface="Times New Roman"/>
              </a:rPr>
              <a:t>User Experience</a:t>
            </a:r>
            <a:r>
              <a:rPr lang="en-US" sz="2000" dirty="0">
                <a:latin typeface="Times New Roman"/>
                <a:cs typeface="Times New Roman"/>
              </a:rPr>
              <a:t>:</a:t>
            </a:r>
          </a:p>
          <a:p>
            <a:pPr marL="285750" indent="-285750">
              <a:lnSpc>
                <a:spcPct val="150000"/>
              </a:lnSpc>
              <a:buFont typeface="Arial" panose="020B0604020202020204" pitchFamily="34" charset="0"/>
              <a:buChar char="•"/>
            </a:pPr>
            <a:r>
              <a:rPr lang="en-US" dirty="0">
                <a:latin typeface="Times New Roman"/>
                <a:cs typeface="Times New Roman"/>
              </a:rPr>
              <a:t>Offers an interactive and engaging experience for playing Rock-Paper-Scissors using hand gestures.</a:t>
            </a:r>
            <a:endParaRPr lang="en-US">
              <a:latin typeface="Times New Roman"/>
              <a:cs typeface="Times New Roman"/>
            </a:endParaRPr>
          </a:p>
          <a:p>
            <a:pPr>
              <a:lnSpc>
                <a:spcPct val="150000"/>
              </a:lnSpc>
              <a:buFont typeface="Arial" panose="020B0604020202020204" pitchFamily="34" charset="0"/>
              <a:buChar char="•"/>
            </a:pPr>
            <a:endParaRPr lang="en-US" dirty="0"/>
          </a:p>
          <a:p>
            <a:pPr marL="368300" marR="0" lvl="0" indent="-342900" algn="just" defTabSz="914400" rtl="0" eaLnBrk="1" fontAlgn="auto" latinLnBrk="0" hangingPunct="1">
              <a:lnSpc>
                <a:spcPct val="150000"/>
              </a:lnSpc>
              <a:spcBef>
                <a:spcPts val="0"/>
              </a:spcBef>
              <a:spcAft>
                <a:spcPts val="0"/>
              </a:spcAft>
              <a:buClr>
                <a:srgbClr val="C00000"/>
              </a:buClr>
              <a:buSzPts val="2000"/>
              <a:buFont typeface="Arial" panose="020B0604020202020204" pitchFamily="34" charset="0"/>
              <a:buChar char="•"/>
              <a:tabLst/>
              <a:defRPr/>
            </a:pPr>
            <a:endParaRPr lang="en-US" b="0" i="0" u="none" strike="noStrike" kern="1200" cap="none" spc="0" normalizeH="0" baseline="0" noProof="0" dirty="0">
              <a:ln>
                <a:noFill/>
              </a:ln>
              <a:solidFill>
                <a:srgbClr val="000000"/>
              </a:solidFill>
              <a:effectLst/>
              <a:uLnTx/>
              <a:uFillTx/>
              <a:latin typeface="Times New Roman"/>
              <a:ea typeface="Times New Roman"/>
              <a:cs typeface="Times New Roman"/>
            </a:endParaRPr>
          </a:p>
          <a:p>
            <a:pPr marL="25400" marR="0" lvl="0" algn="just" defTabSz="914400" rtl="0" eaLnBrk="1" fontAlgn="auto" latinLnBrk="0" hangingPunct="1">
              <a:lnSpc>
                <a:spcPct val="150000"/>
              </a:lnSpc>
              <a:spcBef>
                <a:spcPts val="0"/>
              </a:spcBef>
              <a:spcAft>
                <a:spcPts val="0"/>
              </a:spcAft>
              <a:buClr>
                <a:srgbClr val="353535"/>
              </a:buClr>
              <a:buSzPts val="2000"/>
              <a:tabLst/>
              <a:defRPr/>
            </a:pPr>
            <a:endParaRPr lang="en-US" b="0" i="0" u="none" strike="noStrike" kern="1200" cap="none" spc="0" normalizeH="0" baseline="0" noProof="0" dirty="0">
              <a:ln>
                <a:noFill/>
              </a:ln>
              <a:solidFill>
                <a:srgbClr val="000000"/>
              </a:solidFill>
              <a:effectLst/>
              <a:uLnTx/>
              <a:uFillTx/>
              <a:latin typeface="Times New Roman"/>
              <a:ea typeface="Times New Roman"/>
              <a:cs typeface="Times New Roman"/>
            </a:endParaRPr>
          </a:p>
        </p:txBody>
      </p:sp>
    </p:spTree>
    <p:extLst>
      <p:ext uri="{BB962C8B-B14F-4D97-AF65-F5344CB8AC3E}">
        <p14:creationId xmlns:p14="http://schemas.microsoft.com/office/powerpoint/2010/main" val="2180973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27</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442207" y="358150"/>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pic>
        <p:nvPicPr>
          <p:cNvPr id="5" name="Picture 4">
            <a:extLst>
              <a:ext uri="{FF2B5EF4-FFF2-40B4-BE49-F238E27FC236}">
                <a16:creationId xmlns:a16="http://schemas.microsoft.com/office/drawing/2014/main" id="{D26EBA0B-20F4-7B02-8D9B-3EC99825E8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5026" y="1390769"/>
            <a:ext cx="7720780" cy="3872453"/>
          </a:xfrm>
          <a:prstGeom prst="rect">
            <a:avLst/>
          </a:prstGeom>
        </p:spPr>
      </p:pic>
      <p:sp>
        <p:nvSpPr>
          <p:cNvPr id="7" name="TextBox 6">
            <a:extLst>
              <a:ext uri="{FF2B5EF4-FFF2-40B4-BE49-F238E27FC236}">
                <a16:creationId xmlns:a16="http://schemas.microsoft.com/office/drawing/2014/main" id="{AAA4C8D2-A932-CC55-D756-B237440C3AD5}"/>
              </a:ext>
            </a:extLst>
          </p:cNvPr>
          <p:cNvSpPr txBox="1"/>
          <p:nvPr/>
        </p:nvSpPr>
        <p:spPr>
          <a:xfrm>
            <a:off x="1812831" y="5341558"/>
            <a:ext cx="8082116" cy="338554"/>
          </a:xfrm>
          <a:prstGeom prst="rect">
            <a:avLst/>
          </a:prstGeom>
          <a:noFill/>
        </p:spPr>
        <p:txBody>
          <a:bodyPr wrap="square" lIns="91440" tIns="45720" rIns="91440" bIns="45720" rtlCol="0" anchor="t">
            <a:spAutoFit/>
          </a:bodyPr>
          <a:lstStyle/>
          <a:p>
            <a:pPr algn="ctr"/>
            <a:r>
              <a:rPr lang="en-GB" sz="1600">
                <a:latin typeface="Times New Roman"/>
                <a:cs typeface="Times New Roman"/>
              </a:rPr>
              <a:t>Figure 2 : Home Page of ROCKNET – Hand Recognition with RPS </a:t>
            </a:r>
            <a:endParaRPr lang="en-IN" sz="16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76923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28</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442207" y="337555"/>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7" name="TextBox 6">
            <a:extLst>
              <a:ext uri="{FF2B5EF4-FFF2-40B4-BE49-F238E27FC236}">
                <a16:creationId xmlns:a16="http://schemas.microsoft.com/office/drawing/2014/main" id="{AAA4C8D2-A932-CC55-D756-B237440C3AD5}"/>
              </a:ext>
            </a:extLst>
          </p:cNvPr>
          <p:cNvSpPr txBox="1"/>
          <p:nvPr/>
        </p:nvSpPr>
        <p:spPr>
          <a:xfrm>
            <a:off x="2059676" y="5223502"/>
            <a:ext cx="8082116" cy="338554"/>
          </a:xfrm>
          <a:prstGeom prst="rect">
            <a:avLst/>
          </a:prstGeom>
          <a:noFill/>
        </p:spPr>
        <p:txBody>
          <a:bodyPr wrap="square" lIns="91440" tIns="45720" rIns="91440" bIns="45720" rtlCol="0" anchor="t">
            <a:spAutoFit/>
          </a:bodyPr>
          <a:lstStyle/>
          <a:p>
            <a:pPr algn="ctr"/>
            <a:r>
              <a:rPr lang="en-GB" sz="1600">
                <a:latin typeface="Times New Roman"/>
                <a:cs typeface="Times New Roman"/>
              </a:rPr>
              <a:t>Figure 3 : Opponent Select page of ROCKNET – Hand Recognition with RPS </a:t>
            </a:r>
            <a:endParaRPr lang="en-IN" sz="1600">
              <a:latin typeface="Times New Roman" panose="02020603050405020304" pitchFamily="18" charset="0"/>
              <a:cs typeface="Times New Roman" panose="02020603050405020304" pitchFamily="18" charset="0"/>
            </a:endParaRPr>
          </a:p>
        </p:txBody>
      </p:sp>
      <p:pic>
        <p:nvPicPr>
          <p:cNvPr id="2" name="Picture 1" descr="A screenshot of a computer&#10;&#10;Description automatically generated">
            <a:extLst>
              <a:ext uri="{FF2B5EF4-FFF2-40B4-BE49-F238E27FC236}">
                <a16:creationId xmlns:a16="http://schemas.microsoft.com/office/drawing/2014/main" id="{1183AD03-EBCC-9A30-00ED-F10B9F701398}"/>
              </a:ext>
            </a:extLst>
          </p:cNvPr>
          <p:cNvPicPr>
            <a:picLocks noChangeAspect="1"/>
          </p:cNvPicPr>
          <p:nvPr/>
        </p:nvPicPr>
        <p:blipFill>
          <a:blip r:embed="rId2"/>
          <a:stretch>
            <a:fillRect/>
          </a:stretch>
        </p:blipFill>
        <p:spPr>
          <a:xfrm>
            <a:off x="2453513" y="1325023"/>
            <a:ext cx="7274967" cy="3635802"/>
          </a:xfrm>
          <a:prstGeom prst="rect">
            <a:avLst/>
          </a:prstGeom>
        </p:spPr>
      </p:pic>
    </p:spTree>
    <p:extLst>
      <p:ext uri="{BB962C8B-B14F-4D97-AF65-F5344CB8AC3E}">
        <p14:creationId xmlns:p14="http://schemas.microsoft.com/office/powerpoint/2010/main" val="36253729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29</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442207" y="347853"/>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7" name="TextBox 6">
            <a:extLst>
              <a:ext uri="{FF2B5EF4-FFF2-40B4-BE49-F238E27FC236}">
                <a16:creationId xmlns:a16="http://schemas.microsoft.com/office/drawing/2014/main" id="{AAA4C8D2-A932-CC55-D756-B237440C3AD5}"/>
              </a:ext>
            </a:extLst>
          </p:cNvPr>
          <p:cNvSpPr txBox="1"/>
          <p:nvPr/>
        </p:nvSpPr>
        <p:spPr>
          <a:xfrm>
            <a:off x="2327986" y="5459614"/>
            <a:ext cx="8082116" cy="338554"/>
          </a:xfrm>
          <a:prstGeom prst="rect">
            <a:avLst/>
          </a:prstGeom>
          <a:noFill/>
        </p:spPr>
        <p:txBody>
          <a:bodyPr wrap="square" lIns="91440" tIns="45720" rIns="91440" bIns="45720" rtlCol="0" anchor="t">
            <a:spAutoFit/>
          </a:bodyPr>
          <a:lstStyle/>
          <a:p>
            <a:pPr algn="ctr"/>
            <a:r>
              <a:rPr lang="en-GB" sz="1600">
                <a:latin typeface="Times New Roman"/>
                <a:cs typeface="Times New Roman"/>
              </a:rPr>
              <a:t>Figure 4 : Play with Computer page of ROCKNET – Hand Recognition with RPS </a:t>
            </a:r>
            <a:endParaRPr lang="en-IN" sz="160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E6C43A47-093B-3895-60E3-5EFBF97A2258}"/>
              </a:ext>
            </a:extLst>
          </p:cNvPr>
          <p:cNvPicPr>
            <a:picLocks noChangeAspect="1"/>
          </p:cNvPicPr>
          <p:nvPr/>
        </p:nvPicPr>
        <p:blipFill>
          <a:blip r:embed="rId2">
            <a:extLst>
              <a:ext uri="{BEBA8EAE-BF5A-486C-A8C5-ECC9F3942E4B}">
                <a14:imgProps xmlns:a14="http://schemas.microsoft.com/office/drawing/2010/main">
                  <a14:imgLayer r:embed="rId3">
                    <a14:imgEffect>
                      <a14:saturation sat="191000"/>
                    </a14:imgEffect>
                    <a14:imgEffect>
                      <a14:brightnessContrast bright="-29000" contrast="15000"/>
                    </a14:imgEffect>
                  </a14:imgLayer>
                </a14:imgProps>
              </a:ext>
            </a:extLst>
          </a:blip>
          <a:stretch>
            <a:fillRect/>
          </a:stretch>
        </p:blipFill>
        <p:spPr>
          <a:xfrm>
            <a:off x="2576066" y="1421442"/>
            <a:ext cx="7576346" cy="3672986"/>
          </a:xfrm>
          <a:prstGeom prst="rect">
            <a:avLst/>
          </a:prstGeom>
        </p:spPr>
      </p:pic>
    </p:spTree>
    <p:extLst>
      <p:ext uri="{BB962C8B-B14F-4D97-AF65-F5344CB8AC3E}">
        <p14:creationId xmlns:p14="http://schemas.microsoft.com/office/powerpoint/2010/main" val="978217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CSE, Acharya Institute of Technology</a:t>
            </a:r>
          </a:p>
        </p:txBody>
      </p:sp>
      <p:sp>
        <p:nvSpPr>
          <p:cNvPr id="4" name="Slide Number Placeholder 3"/>
          <p:cNvSpPr>
            <a:spLocks noGrp="1"/>
          </p:cNvSpPr>
          <p:nvPr>
            <p:ph type="sldNum" sz="quarter" idx="12"/>
          </p:nvPr>
        </p:nvSpPr>
        <p:spPr/>
        <p:txBody>
          <a:bodyPr/>
          <a:lstStyle/>
          <a:p>
            <a:fld id="{80A3A3F3-8EDC-49BE-84B5-3735161BD4D6}" type="slidenum">
              <a:rPr lang="en-US" smtClean="0"/>
              <a:pPr/>
              <a:t>3</a:t>
            </a:fld>
            <a:endParaRPr lang="en-US"/>
          </a:p>
        </p:txBody>
      </p:sp>
      <p:sp>
        <p:nvSpPr>
          <p:cNvPr id="5" name="Google Shape;62;p5"/>
          <p:cNvSpPr txBox="1">
            <a:spLocks/>
          </p:cNvSpPr>
          <p:nvPr/>
        </p:nvSpPr>
        <p:spPr>
          <a:xfrm>
            <a:off x="208878" y="506122"/>
            <a:ext cx="11774243" cy="1016289"/>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kumimoji="0" lang="en-GB" sz="3800" b="1" i="0" u="none" strike="noStrike" kern="1200" cap="none" spc="0" normalizeH="0" baseline="0" noProof="0" dirty="0">
                <a:ln>
                  <a:noFill/>
                </a:ln>
                <a:effectLst/>
                <a:uLnTx/>
                <a:uFillTx/>
                <a:latin typeface="Times New Roman" panose="02020603050405020304" pitchFamily="18" charset="0"/>
                <a:ea typeface="Century Gothic"/>
                <a:cs typeface="Times New Roman" panose="02020603050405020304" pitchFamily="18" charset="0"/>
                <a:sym typeface="Century Gothic"/>
              </a:rPr>
              <a:t>Abstract</a:t>
            </a:r>
          </a:p>
        </p:txBody>
      </p:sp>
      <p:sp>
        <p:nvSpPr>
          <p:cNvPr id="6" name="Google Shape;63;p5"/>
          <p:cNvSpPr txBox="1">
            <a:spLocks/>
          </p:cNvSpPr>
          <p:nvPr/>
        </p:nvSpPr>
        <p:spPr>
          <a:xfrm>
            <a:off x="804672" y="1376218"/>
            <a:ext cx="11027500" cy="4365345"/>
          </a:xfrm>
          <a:prstGeom prst="rect">
            <a:avLst/>
          </a:prstGeom>
          <a:noFill/>
          <a:ln>
            <a:noFill/>
          </a:ln>
        </p:spPr>
        <p:txBody>
          <a:bodyPr spcFirstLastPara="1" wrap="square" lIns="91425" tIns="45700" rIns="91425" bIns="45700" anchor="t" anchorCtr="0">
            <a:noAutofit/>
          </a:bodyPr>
          <a:lstStyle/>
          <a:p>
            <a:pPr marL="25400" algn="just">
              <a:lnSpc>
                <a:spcPct val="150000"/>
              </a:lnSpc>
              <a:buClr>
                <a:srgbClr val="C00000"/>
              </a:buClr>
              <a:buSzPts val="2000"/>
              <a:defRPr/>
            </a:pPr>
            <a:r>
              <a:rPr lang="en-US" i="1" dirty="0" err="1">
                <a:solidFill>
                  <a:srgbClr val="000000"/>
                </a:solidFill>
                <a:effectLst/>
                <a:latin typeface="Times New Roman"/>
                <a:ea typeface="Verdana"/>
                <a:cs typeface="Times New Roman"/>
              </a:rPr>
              <a:t>RockNet</a:t>
            </a:r>
            <a:r>
              <a:rPr lang="en-US" i="1" dirty="0">
                <a:solidFill>
                  <a:srgbClr val="000000"/>
                </a:solidFill>
                <a:effectLst/>
                <a:latin typeface="Times New Roman"/>
                <a:ea typeface="Verdana"/>
                <a:cs typeface="Times New Roman"/>
              </a:rPr>
              <a:t> presents a real-time Rock-Paper-Scissors game implemented using Python libraries for computer graphics and image processing.</a:t>
            </a:r>
            <a:r>
              <a:rPr lang="en-US" i="1" dirty="0">
                <a:solidFill>
                  <a:srgbClr val="000000"/>
                </a:solidFill>
                <a:latin typeface="Times New Roman"/>
                <a:ea typeface="Verdana"/>
                <a:cs typeface="Times New Roman"/>
              </a:rPr>
              <a:t> </a:t>
            </a:r>
            <a:r>
              <a:rPr lang="en-US" i="1" dirty="0" err="1">
                <a:solidFill>
                  <a:srgbClr val="000000"/>
                </a:solidFill>
                <a:latin typeface="Times New Roman"/>
                <a:ea typeface="Verdana"/>
                <a:cs typeface="Times New Roman"/>
              </a:rPr>
              <a:t>RockNet</a:t>
            </a:r>
            <a:r>
              <a:rPr lang="en-US" i="1" dirty="0">
                <a:solidFill>
                  <a:srgbClr val="000000"/>
                </a:solidFill>
                <a:effectLst/>
                <a:latin typeface="Times New Roman"/>
                <a:ea typeface="Verdana"/>
                <a:cs typeface="Times New Roman"/>
              </a:rPr>
              <a:t> demonstrates the application of computer vision techniques for real-time hand pose estimation and its integration with game development principles.</a:t>
            </a:r>
            <a:r>
              <a:rPr lang="en-US" i="1" dirty="0">
                <a:solidFill>
                  <a:srgbClr val="000000"/>
                </a:solidFill>
                <a:latin typeface="Times New Roman"/>
                <a:ea typeface="Verdana"/>
                <a:cs typeface="Times New Roman"/>
              </a:rPr>
              <a:t> </a:t>
            </a:r>
            <a:r>
              <a:rPr lang="en-US" i="1" dirty="0">
                <a:solidFill>
                  <a:srgbClr val="000000"/>
                </a:solidFill>
                <a:effectLst/>
                <a:latin typeface="Times New Roman"/>
                <a:ea typeface="Verdana"/>
                <a:cs typeface="Times New Roman"/>
              </a:rPr>
              <a:t>The system leverages hand pose estimation to recognize gestures from webcam input and determine the winner based on classic game rules.</a:t>
            </a:r>
            <a:r>
              <a:rPr lang="en-US" i="1" dirty="0">
                <a:solidFill>
                  <a:srgbClr val="000000"/>
                </a:solidFill>
                <a:latin typeface="Times New Roman"/>
                <a:ea typeface="Verdana"/>
                <a:cs typeface="Times New Roman"/>
              </a:rPr>
              <a:t> </a:t>
            </a:r>
            <a:r>
              <a:rPr lang="en-US" i="1" dirty="0" err="1">
                <a:solidFill>
                  <a:srgbClr val="000000"/>
                </a:solidFill>
                <a:effectLst/>
                <a:latin typeface="Times New Roman"/>
                <a:ea typeface="Verdana"/>
                <a:cs typeface="Times New Roman"/>
              </a:rPr>
              <a:t>MediaPipe's</a:t>
            </a:r>
            <a:r>
              <a:rPr lang="en-US" i="1" dirty="0">
                <a:solidFill>
                  <a:srgbClr val="000000"/>
                </a:solidFill>
                <a:effectLst/>
                <a:latin typeface="Times New Roman"/>
                <a:ea typeface="Verdana"/>
                <a:cs typeface="Times New Roman"/>
              </a:rPr>
              <a:t> hand detection model is employed for real-time hand pose estimation. The program identifies the hand gestures (rock, paper, scissors) based on finger positions extracted from the pose data.</a:t>
            </a:r>
            <a:r>
              <a:rPr lang="en-US" i="1" dirty="0">
                <a:solidFill>
                  <a:srgbClr val="000000"/>
                </a:solidFill>
                <a:latin typeface="Times New Roman"/>
                <a:ea typeface="Verdana"/>
                <a:cs typeface="Times New Roman"/>
              </a:rPr>
              <a:t> </a:t>
            </a:r>
            <a:r>
              <a:rPr lang="en-US" i="1" dirty="0">
                <a:solidFill>
                  <a:srgbClr val="000000"/>
                </a:solidFill>
                <a:effectLst/>
                <a:latin typeface="Times New Roman"/>
                <a:ea typeface="Verdana"/>
                <a:cs typeface="Times New Roman"/>
              </a:rPr>
              <a:t>The game logic adheres to the traditional Rock-Paper-Scissors rules to determine the winner and display the results. </a:t>
            </a:r>
            <a:r>
              <a:rPr lang="en-US" i="1" dirty="0" err="1">
                <a:solidFill>
                  <a:srgbClr val="000000"/>
                </a:solidFill>
                <a:effectLst/>
                <a:latin typeface="Times New Roman"/>
                <a:ea typeface="Verdana"/>
                <a:cs typeface="Times New Roman"/>
              </a:rPr>
              <a:t>RockNet</a:t>
            </a:r>
            <a:r>
              <a:rPr lang="en-US" i="1" dirty="0">
                <a:solidFill>
                  <a:srgbClr val="000000"/>
                </a:solidFill>
                <a:effectLst/>
                <a:latin typeface="Times New Roman"/>
                <a:ea typeface="Verdana"/>
                <a:cs typeface="Times New Roman"/>
              </a:rPr>
              <a:t> offers an interactive and engaging experience for playing Rock-Paper-Scissors using hand gestures.</a:t>
            </a:r>
            <a:r>
              <a:rPr lang="en-US" i="1" dirty="0">
                <a:solidFill>
                  <a:srgbClr val="000000"/>
                </a:solidFill>
                <a:latin typeface="Times New Roman"/>
                <a:ea typeface="Verdana"/>
                <a:cs typeface="Times New Roman"/>
              </a:rPr>
              <a:t> </a:t>
            </a:r>
            <a:endParaRPr lang="en-IN" i="1" dirty="0">
              <a:effectLst/>
              <a:latin typeface="Times New Roman" panose="02020603050405020304" pitchFamily="18" charset="0"/>
              <a:ea typeface="Verdana" panose="020B0604030504040204" pitchFamily="34" charset="0"/>
              <a:cs typeface="Times New Roman" panose="02020603050405020304" pitchFamily="18" charset="0"/>
            </a:endParaRPr>
          </a:p>
          <a:p>
            <a:pPr marL="25400" marR="0" lvl="0" algn="just" defTabSz="914400" rtl="0" eaLnBrk="1" fontAlgn="auto" latinLnBrk="0" hangingPunct="1">
              <a:lnSpc>
                <a:spcPct val="150000"/>
              </a:lnSpc>
              <a:spcBef>
                <a:spcPts val="0"/>
              </a:spcBef>
              <a:spcAft>
                <a:spcPts val="0"/>
              </a:spcAft>
              <a:buClr>
                <a:srgbClr val="353535"/>
              </a:buClr>
              <a:buSzPts val="2000"/>
              <a:tabLst/>
              <a:defRPr/>
            </a:pPr>
            <a:endParaRPr lang="en-US" b="0" i="1" u="none" strike="noStrike" kern="1200" cap="none" spc="0" normalizeH="0" baseline="0" noProof="0" dirty="0">
              <a:ln>
                <a:noFill/>
              </a:ln>
              <a:solidFill>
                <a:srgbClr val="000000"/>
              </a:solidFill>
              <a:effectLst/>
              <a:uLnTx/>
              <a:uFillTx/>
              <a:latin typeface="Times New Roman"/>
              <a:ea typeface="Times New Roman"/>
              <a:cs typeface="Times New Roman"/>
            </a:endParaRPr>
          </a:p>
        </p:txBody>
      </p:sp>
      <p:sp>
        <p:nvSpPr>
          <p:cNvPr id="7" name="Google Shape;64;p5"/>
          <p:cNvSpPr/>
          <p:nvPr/>
        </p:nvSpPr>
        <p:spPr>
          <a:xfrm>
            <a:off x="511175" y="590550"/>
            <a:ext cx="585788" cy="273843"/>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EFFFF"/>
              </a:buClr>
              <a:buSzPts val="500"/>
              <a:buFont typeface="Century Gothic"/>
              <a:buNone/>
            </a:pPr>
            <a:fld id="{00000000-1234-1234-1234-123412341234}" type="slidenum">
              <a:rPr lang="en-GB" sz="2000" b="0" i="0" u="none" strike="noStrike" cap="none">
                <a:solidFill>
                  <a:srgbClr val="FEFFFF"/>
                </a:solidFill>
                <a:latin typeface="Century Gothic"/>
                <a:ea typeface="Century Gothic"/>
                <a:cs typeface="Century Gothic"/>
                <a:sym typeface="Century Gothic"/>
              </a:rPr>
              <a:pPr marL="0" marR="0" lvl="0" indent="0" algn="r" rtl="0">
                <a:lnSpc>
                  <a:spcPct val="100000"/>
                </a:lnSpc>
                <a:spcBef>
                  <a:spcPts val="0"/>
                </a:spcBef>
                <a:spcAft>
                  <a:spcPts val="0"/>
                </a:spcAft>
                <a:buClr>
                  <a:srgbClr val="FEFFFF"/>
                </a:buClr>
                <a:buSzPts val="500"/>
                <a:buFont typeface="Century Gothic"/>
                <a:buNone/>
              </a:pPr>
              <a:t>3</a:t>
            </a:fld>
            <a:endParaRPr sz="2000" b="0" i="0" u="none" strike="noStrike" cap="none" dirty="0">
              <a:solidFill>
                <a:srgbClr val="FEFFFF"/>
              </a:solidFill>
              <a:latin typeface="Century Gothic"/>
              <a:ea typeface="Century Gothic"/>
              <a:cs typeface="Century Gothic"/>
              <a:sym typeface="Century Gothic"/>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30</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421613" y="235307"/>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7" name="TextBox 6">
            <a:extLst>
              <a:ext uri="{FF2B5EF4-FFF2-40B4-BE49-F238E27FC236}">
                <a16:creationId xmlns:a16="http://schemas.microsoft.com/office/drawing/2014/main" id="{AAA4C8D2-A932-CC55-D756-B237440C3AD5}"/>
              </a:ext>
            </a:extLst>
          </p:cNvPr>
          <p:cNvSpPr txBox="1"/>
          <p:nvPr/>
        </p:nvSpPr>
        <p:spPr>
          <a:xfrm>
            <a:off x="2039081" y="5639745"/>
            <a:ext cx="8082116" cy="338554"/>
          </a:xfrm>
          <a:prstGeom prst="rect">
            <a:avLst/>
          </a:prstGeom>
          <a:noFill/>
        </p:spPr>
        <p:txBody>
          <a:bodyPr wrap="square" lIns="91440" tIns="45720" rIns="91440" bIns="45720" rtlCol="0" anchor="t">
            <a:spAutoFit/>
          </a:bodyPr>
          <a:lstStyle/>
          <a:p>
            <a:pPr algn="ctr"/>
            <a:r>
              <a:rPr lang="en-GB" sz="1600" dirty="0">
                <a:latin typeface="Times New Roman"/>
                <a:cs typeface="Times New Roman"/>
              </a:rPr>
              <a:t>Figure 5 : Play with friend window of ROCKNET – Hand Recognition with RPS </a:t>
            </a:r>
            <a:endParaRPr lang="en-IN" sz="1600">
              <a:latin typeface="Times New Roman" panose="02020603050405020304" pitchFamily="18" charset="0"/>
              <a:cs typeface="Times New Roman" panose="02020603050405020304" pitchFamily="18" charset="0"/>
            </a:endParaRPr>
          </a:p>
        </p:txBody>
      </p:sp>
      <p:pic>
        <p:nvPicPr>
          <p:cNvPr id="2" name="Picture 1" descr="A screenshot of a game&#10;&#10;Description automatically generated">
            <a:extLst>
              <a:ext uri="{FF2B5EF4-FFF2-40B4-BE49-F238E27FC236}">
                <a16:creationId xmlns:a16="http://schemas.microsoft.com/office/drawing/2014/main" id="{0038158E-5AD9-9709-387C-3CAB88492A26}"/>
              </a:ext>
            </a:extLst>
          </p:cNvPr>
          <p:cNvPicPr>
            <a:picLocks noChangeAspect="1"/>
          </p:cNvPicPr>
          <p:nvPr/>
        </p:nvPicPr>
        <p:blipFill>
          <a:blip r:embed="rId2"/>
          <a:stretch>
            <a:fillRect/>
          </a:stretch>
        </p:blipFill>
        <p:spPr>
          <a:xfrm>
            <a:off x="2262505" y="1384499"/>
            <a:ext cx="7192447" cy="4243895"/>
          </a:xfrm>
          <a:prstGeom prst="rect">
            <a:avLst/>
          </a:prstGeom>
        </p:spPr>
      </p:pic>
    </p:spTree>
    <p:extLst>
      <p:ext uri="{BB962C8B-B14F-4D97-AF65-F5344CB8AC3E}">
        <p14:creationId xmlns:p14="http://schemas.microsoft.com/office/powerpoint/2010/main" val="32462262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8EA5899-CF4B-16BD-BFA1-C0E46C5D9190}"/>
              </a:ext>
            </a:extLst>
          </p:cNvPr>
          <p:cNvSpPr>
            <a:spLocks noGrp="1"/>
          </p:cNvSpPr>
          <p:nvPr>
            <p:ph type="ftr" sz="quarter" idx="11"/>
          </p:nvPr>
        </p:nvSpPr>
        <p:spPr/>
        <p:txBody>
          <a:bodyPr/>
          <a:lstStyle/>
          <a:p>
            <a:r>
              <a:rPr lang="en-US"/>
              <a:t>Department of CSE, Acharya Institute of Technology</a:t>
            </a:r>
          </a:p>
        </p:txBody>
      </p:sp>
      <p:sp>
        <p:nvSpPr>
          <p:cNvPr id="4" name="Slide Number Placeholder 3">
            <a:extLst>
              <a:ext uri="{FF2B5EF4-FFF2-40B4-BE49-F238E27FC236}">
                <a16:creationId xmlns:a16="http://schemas.microsoft.com/office/drawing/2014/main" id="{F99D0FE0-4B14-E0C4-CFA6-BC3EF17B020D}"/>
              </a:ext>
            </a:extLst>
          </p:cNvPr>
          <p:cNvSpPr>
            <a:spLocks noGrp="1"/>
          </p:cNvSpPr>
          <p:nvPr>
            <p:ph type="sldNum" sz="quarter" idx="12"/>
          </p:nvPr>
        </p:nvSpPr>
        <p:spPr/>
        <p:txBody>
          <a:bodyPr/>
          <a:lstStyle/>
          <a:p>
            <a:fld id="{80A3A3F3-8EDC-49BE-84B5-3735161BD4D6}" type="slidenum">
              <a:rPr lang="en-US" smtClean="0"/>
              <a:pPr/>
              <a:t>31</a:t>
            </a:fld>
            <a:endParaRPr lang="en-US"/>
          </a:p>
        </p:txBody>
      </p:sp>
      <p:sp>
        <p:nvSpPr>
          <p:cNvPr id="6" name="TextBox 5">
            <a:extLst>
              <a:ext uri="{FF2B5EF4-FFF2-40B4-BE49-F238E27FC236}">
                <a16:creationId xmlns:a16="http://schemas.microsoft.com/office/drawing/2014/main" id="{96A3F7DF-FBB1-32E4-1A77-26DF8154EC85}"/>
              </a:ext>
            </a:extLst>
          </p:cNvPr>
          <p:cNvSpPr txBox="1"/>
          <p:nvPr/>
        </p:nvSpPr>
        <p:spPr>
          <a:xfrm>
            <a:off x="581438" y="358150"/>
            <a:ext cx="11317637" cy="677108"/>
          </a:xfrm>
          <a:prstGeom prst="rect">
            <a:avLst/>
          </a:prstGeom>
          <a:noFill/>
        </p:spPr>
        <p:txBody>
          <a:bodyPr wrap="squar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lang="en-GB" sz="3800" b="1" dirty="0">
                <a:latin typeface="Times New Roman"/>
                <a:ea typeface="Century Gothic"/>
                <a:cs typeface="Times New Roman"/>
                <a:sym typeface="Century Gothic"/>
              </a:rPr>
              <a:t>Results</a:t>
            </a:r>
            <a:endParaRPr lang="en-GB" sz="3800" b="1" i="0" u="none" strike="noStrike" kern="1200" cap="none" spc="0" normalizeH="0" baseline="0" noProof="0" dirty="0">
              <a:ln>
                <a:noFill/>
              </a:ln>
              <a:effectLst/>
              <a:uLnTx/>
              <a:uFillTx/>
              <a:latin typeface="Times New Roman"/>
              <a:ea typeface="Century Gothic"/>
              <a:cs typeface="Times New Roman"/>
            </a:endParaRPr>
          </a:p>
        </p:txBody>
      </p:sp>
      <p:sp>
        <p:nvSpPr>
          <p:cNvPr id="7" name="TextBox 6">
            <a:extLst>
              <a:ext uri="{FF2B5EF4-FFF2-40B4-BE49-F238E27FC236}">
                <a16:creationId xmlns:a16="http://schemas.microsoft.com/office/drawing/2014/main" id="{AAA4C8D2-A932-CC55-D756-B237440C3AD5}"/>
              </a:ext>
            </a:extLst>
          </p:cNvPr>
          <p:cNvSpPr txBox="1"/>
          <p:nvPr/>
        </p:nvSpPr>
        <p:spPr>
          <a:xfrm>
            <a:off x="2059676" y="5330826"/>
            <a:ext cx="8082116" cy="338554"/>
          </a:xfrm>
          <a:prstGeom prst="rect">
            <a:avLst/>
          </a:prstGeom>
          <a:noFill/>
        </p:spPr>
        <p:txBody>
          <a:bodyPr wrap="square" lIns="91440" tIns="45720" rIns="91440" bIns="45720" rtlCol="0" anchor="t">
            <a:spAutoFit/>
          </a:bodyPr>
          <a:lstStyle/>
          <a:p>
            <a:pPr algn="ctr"/>
            <a:r>
              <a:rPr lang="en-GB" sz="1600">
                <a:latin typeface="Times New Roman"/>
                <a:cs typeface="Times New Roman"/>
              </a:rPr>
              <a:t>Figure 6 : About page of ROCKNET – Hand Recognition with RPS </a:t>
            </a:r>
            <a:endParaRPr lang="en-IN" sz="1600">
              <a:latin typeface="Times New Roman" panose="02020603050405020304" pitchFamily="18" charset="0"/>
              <a:cs typeface="Times New Roman" panose="02020603050405020304" pitchFamily="18" charset="0"/>
            </a:endParaRPr>
          </a:p>
        </p:txBody>
      </p:sp>
      <p:pic>
        <p:nvPicPr>
          <p:cNvPr id="5" name="Picture 4" descr="A screenshot of a computer&#10;&#10;Description automatically generated">
            <a:extLst>
              <a:ext uri="{FF2B5EF4-FFF2-40B4-BE49-F238E27FC236}">
                <a16:creationId xmlns:a16="http://schemas.microsoft.com/office/drawing/2014/main" id="{1DB261F7-DC26-4678-902C-EA52A189E09B}"/>
              </a:ext>
            </a:extLst>
          </p:cNvPr>
          <p:cNvPicPr>
            <a:picLocks noChangeAspect="1"/>
          </p:cNvPicPr>
          <p:nvPr/>
        </p:nvPicPr>
        <p:blipFill>
          <a:blip r:embed="rId2"/>
          <a:stretch>
            <a:fillRect/>
          </a:stretch>
        </p:blipFill>
        <p:spPr>
          <a:xfrm>
            <a:off x="2640749" y="1415934"/>
            <a:ext cx="7210574" cy="3717647"/>
          </a:xfrm>
          <a:prstGeom prst="rect">
            <a:avLst/>
          </a:prstGeom>
        </p:spPr>
      </p:pic>
    </p:spTree>
    <p:extLst>
      <p:ext uri="{BB962C8B-B14F-4D97-AF65-F5344CB8AC3E}">
        <p14:creationId xmlns:p14="http://schemas.microsoft.com/office/powerpoint/2010/main" val="2562807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Department of CSE, Acharya Institute of Technology</a:t>
            </a:r>
          </a:p>
        </p:txBody>
      </p:sp>
      <p:sp>
        <p:nvSpPr>
          <p:cNvPr id="4" name="Slide Number Placeholder 3"/>
          <p:cNvSpPr>
            <a:spLocks noGrp="1"/>
          </p:cNvSpPr>
          <p:nvPr>
            <p:ph type="sldNum" sz="quarter" idx="12"/>
          </p:nvPr>
        </p:nvSpPr>
        <p:spPr/>
        <p:txBody>
          <a:bodyPr/>
          <a:lstStyle/>
          <a:p>
            <a:fld id="{80A3A3F3-8EDC-49BE-84B5-3735161BD4D6}" type="slidenum">
              <a:rPr lang="en-US" smtClean="0"/>
              <a:pPr/>
              <a:t>32</a:t>
            </a:fld>
            <a:endParaRPr lang="en-US"/>
          </a:p>
        </p:txBody>
      </p:sp>
      <p:sp>
        <p:nvSpPr>
          <p:cNvPr id="5" name="Google Shape;62;p5"/>
          <p:cNvSpPr txBox="1">
            <a:spLocks/>
          </p:cNvSpPr>
          <p:nvPr/>
        </p:nvSpPr>
        <p:spPr>
          <a:xfrm>
            <a:off x="174575" y="377604"/>
            <a:ext cx="11698707" cy="877559"/>
          </a:xfrm>
          <a:prstGeom prst="rect">
            <a:avLst/>
          </a:prstGeom>
          <a:noFill/>
          <a:ln>
            <a:noFill/>
          </a:ln>
        </p:spPr>
        <p:txBody>
          <a:bodyPr spcFirstLastPara="1" wrap="square"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
                <a:srgbClr val="1581AA"/>
              </a:buClr>
              <a:buSzPts val="950"/>
              <a:buFont typeface="Century Gothic"/>
              <a:buNone/>
              <a:tabLst/>
              <a:defRPr/>
            </a:pPr>
            <a:r>
              <a:rPr kumimoji="0" lang="en-GB" sz="3800" b="1" i="0" u="none" strike="noStrike" kern="1200" cap="none" spc="0" normalizeH="0" baseline="0" noProof="0" dirty="0">
                <a:ln>
                  <a:noFill/>
                </a:ln>
                <a:solidFill>
                  <a:schemeClr val="tx1">
                    <a:lumMod val="95000"/>
                    <a:lumOff val="5000"/>
                  </a:schemeClr>
                </a:solidFill>
                <a:effectLst/>
                <a:uLnTx/>
                <a:uFillTx/>
                <a:latin typeface="Times New Roman"/>
                <a:ea typeface="Century Gothic"/>
                <a:cs typeface="Times New Roman"/>
                <a:sym typeface="Century Gothic"/>
              </a:rPr>
              <a:t>Applications</a:t>
            </a:r>
            <a:endParaRPr lang="en-GB" sz="3800" b="1" i="0" u="none" strike="noStrike" kern="1200" cap="none" spc="0" normalizeH="0" baseline="0" noProof="0" dirty="0">
              <a:ln>
                <a:noFill/>
              </a:ln>
              <a:solidFill>
                <a:schemeClr val="tx1">
                  <a:lumMod val="95000"/>
                  <a:lumOff val="5000"/>
                </a:schemeClr>
              </a:solidFill>
              <a:effectLst/>
              <a:uLnTx/>
              <a:uFillTx/>
              <a:latin typeface="Times New Roman"/>
              <a:ea typeface="Century Gothic"/>
              <a:cs typeface="Times New Roman"/>
            </a:endParaRPr>
          </a:p>
        </p:txBody>
      </p:sp>
      <p:sp>
        <p:nvSpPr>
          <p:cNvPr id="7" name="Google Shape;64;p5"/>
          <p:cNvSpPr/>
          <p:nvPr/>
        </p:nvSpPr>
        <p:spPr>
          <a:xfrm>
            <a:off x="511175" y="590550"/>
            <a:ext cx="585788" cy="273843"/>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EFFFF"/>
              </a:buClr>
              <a:buSzPts val="500"/>
              <a:buFont typeface="Century Gothic"/>
              <a:buNone/>
            </a:pPr>
            <a:fld id="{00000000-1234-1234-1234-123412341234}" type="slidenum">
              <a:rPr lang="en-GB" sz="2000" b="0" i="0" u="none" strike="noStrike" cap="none">
                <a:solidFill>
                  <a:srgbClr val="FEFFFF"/>
                </a:solidFill>
                <a:latin typeface="Century Gothic"/>
                <a:ea typeface="Century Gothic"/>
                <a:cs typeface="Century Gothic"/>
                <a:sym typeface="Century Gothic"/>
              </a:rPr>
              <a:pPr marL="0" marR="0" lvl="0" indent="0" algn="r" rtl="0">
                <a:lnSpc>
                  <a:spcPct val="100000"/>
                </a:lnSpc>
                <a:spcBef>
                  <a:spcPts val="0"/>
                </a:spcBef>
                <a:spcAft>
                  <a:spcPts val="0"/>
                </a:spcAft>
                <a:buClr>
                  <a:srgbClr val="FEFFFF"/>
                </a:buClr>
                <a:buSzPts val="500"/>
                <a:buFont typeface="Century Gothic"/>
                <a:buNone/>
              </a:pPr>
              <a:t>32</a:t>
            </a:fld>
            <a:endParaRPr sz="2000" b="0" i="0" u="none" strike="noStrike" cap="none">
              <a:solidFill>
                <a:srgbClr val="FEFFFF"/>
              </a:solidFill>
              <a:latin typeface="Century Gothic"/>
              <a:ea typeface="Century Gothic"/>
              <a:cs typeface="Century Gothic"/>
              <a:sym typeface="Century Gothic"/>
            </a:endParaRPr>
          </a:p>
        </p:txBody>
      </p:sp>
      <p:sp>
        <p:nvSpPr>
          <p:cNvPr id="8" name="Google Shape;65;p5"/>
          <p:cNvSpPr txBox="1">
            <a:spLocks/>
          </p:cNvSpPr>
          <p:nvPr/>
        </p:nvSpPr>
        <p:spPr>
          <a:xfrm>
            <a:off x="511175" y="4751061"/>
            <a:ext cx="585788" cy="273843"/>
          </a:xfrm>
          <a:prstGeom prst="rect">
            <a:avLst/>
          </a:prstGeom>
          <a:noFill/>
          <a:ln>
            <a:noFill/>
          </a:ln>
        </p:spPr>
        <p:txBody>
          <a:bodyPr spcFirstLastPara="1" wrap="square" lIns="91425" tIns="45700" rIns="91425" bIns="45700" anchor="t" anchorCtr="0">
            <a:noAutofit/>
          </a:bodyPr>
          <a:lstStyle/>
          <a:p>
            <a:pPr marL="0" marR="0" lvl="0" indent="0" algn="r" defTabSz="914400" rtl="0" eaLnBrk="1" fontAlgn="auto" latinLnBrk="0" hangingPunct="1">
              <a:lnSpc>
                <a:spcPct val="100000"/>
              </a:lnSpc>
              <a:spcBef>
                <a:spcPts val="0"/>
              </a:spcBef>
              <a:spcAft>
                <a:spcPts val="0"/>
              </a:spcAft>
              <a:buClr>
                <a:srgbClr val="FEFFFF"/>
              </a:buClr>
              <a:buSzPts val="500"/>
              <a:buFont typeface="Century Gothic"/>
              <a:buNone/>
              <a:tabLst/>
              <a:defRPr/>
            </a:pPr>
            <a:fld id="{00000000-1234-1234-1234-123412341234}" type="slidenum">
              <a:rPr kumimoji="0" lang="en-GB" sz="2000" b="1" i="1" u="none" strike="noStrike" kern="1200" cap="none" spc="0" normalizeH="0" baseline="0" noProof="0" smtClean="0">
                <a:ln>
                  <a:noFill/>
                </a:ln>
                <a:solidFill>
                  <a:srgbClr val="FEFFFF"/>
                </a:solidFill>
                <a:effectLst/>
                <a:uLnTx/>
                <a:uFillTx/>
                <a:latin typeface="Century Gothic"/>
                <a:ea typeface="Century Gothic"/>
                <a:cs typeface="Century Gothic"/>
                <a:sym typeface="Century Gothic"/>
              </a:rPr>
              <a:pPr marL="0" marR="0" lvl="0" indent="0" algn="r" defTabSz="914400" rtl="0" eaLnBrk="1" fontAlgn="auto" latinLnBrk="0" hangingPunct="1">
                <a:lnSpc>
                  <a:spcPct val="100000"/>
                </a:lnSpc>
                <a:spcBef>
                  <a:spcPts val="0"/>
                </a:spcBef>
                <a:spcAft>
                  <a:spcPts val="0"/>
                </a:spcAft>
                <a:buClr>
                  <a:srgbClr val="FEFFFF"/>
                </a:buClr>
                <a:buSzPts val="500"/>
                <a:buFont typeface="Century Gothic"/>
                <a:buNone/>
                <a:tabLst/>
                <a:defRPr/>
              </a:pPr>
              <a:t>32</a:t>
            </a:fld>
            <a:endParaRPr kumimoji="0" lang="en-GB" sz="2000" b="1" i="1" u="none" strike="noStrike" kern="1200" cap="none" spc="0" normalizeH="0" baseline="0" noProof="0">
              <a:ln>
                <a:noFill/>
              </a:ln>
              <a:solidFill>
                <a:srgbClr val="FEFFFF"/>
              </a:solidFill>
              <a:effectLst/>
              <a:uLnTx/>
              <a:uFillTx/>
              <a:latin typeface="Century Gothic"/>
              <a:ea typeface="Century Gothic"/>
              <a:cs typeface="Century Gothic"/>
              <a:sym typeface="Century Gothic"/>
            </a:endParaRPr>
          </a:p>
        </p:txBody>
      </p:sp>
      <p:sp>
        <p:nvSpPr>
          <p:cNvPr id="9" name="Content Placeholder 5">
            <a:extLst>
              <a:ext uri="{FF2B5EF4-FFF2-40B4-BE49-F238E27FC236}">
                <a16:creationId xmlns:a16="http://schemas.microsoft.com/office/drawing/2014/main" id="{4F7D411D-E4EC-8F79-E802-205DF49B98EA}"/>
              </a:ext>
            </a:extLst>
          </p:cNvPr>
          <p:cNvSpPr txBox="1">
            <a:spLocks/>
          </p:cNvSpPr>
          <p:nvPr/>
        </p:nvSpPr>
        <p:spPr>
          <a:xfrm>
            <a:off x="868772" y="1705196"/>
            <a:ext cx="10454455" cy="4775200"/>
          </a:xfrm>
          <a:prstGeom prst="rect">
            <a:avLst/>
          </a:prstGeom>
        </p:spPr>
        <p:txBody>
          <a:bodyPr lIns="91440" tIns="45720" rIns="91440" bIns="45720" anchor="t">
            <a:normAutofit/>
          </a:bodyPr>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342900" marR="111760" lvl="0" indent="-342900" algn="just">
              <a:lnSpc>
                <a:spcPct val="150000"/>
              </a:lnSpc>
              <a:spcAft>
                <a:spcPts val="0"/>
              </a:spcAft>
              <a:buClrTx/>
              <a:buFont typeface="Symbol" panose="05050102010706020507" pitchFamily="18" charset="2"/>
              <a:buChar char=""/>
              <a:tabLst>
                <a:tab pos="548640" algn="l"/>
                <a:tab pos="549275" algn="l"/>
              </a:tabLst>
            </a:pPr>
            <a:r>
              <a:rPr lang="en-US" sz="1800" b="1" dirty="0">
                <a:effectLst/>
                <a:latin typeface="Times New Roman"/>
                <a:ea typeface="Verdana"/>
                <a:cs typeface="Times New Roman"/>
              </a:rPr>
              <a:t>Educational Tool:</a:t>
            </a:r>
            <a:r>
              <a:rPr lang="en-US" sz="1800" dirty="0">
                <a:effectLst/>
                <a:latin typeface="Times New Roman"/>
                <a:ea typeface="Verdana"/>
                <a:cs typeface="Times New Roman"/>
              </a:rPr>
              <a:t> </a:t>
            </a:r>
            <a:r>
              <a:rPr lang="en-US" sz="1800" err="1">
                <a:effectLst/>
                <a:latin typeface="Times New Roman"/>
                <a:ea typeface="Verdana"/>
                <a:cs typeface="Times New Roman"/>
              </a:rPr>
              <a:t>RockNet</a:t>
            </a:r>
            <a:r>
              <a:rPr lang="en-US" sz="1800" dirty="0">
                <a:effectLst/>
                <a:latin typeface="Times New Roman"/>
                <a:ea typeface="Verdana"/>
                <a:cs typeface="Times New Roman"/>
              </a:rPr>
              <a:t> can be a gamified tool for teaching children or those new to Rock-Paper-Scissors the game rules and hand signs. The visual feedback and interactive nature can make learning more </a:t>
            </a:r>
            <a:r>
              <a:rPr lang="en-US" sz="1800">
                <a:effectLst/>
                <a:latin typeface="Times New Roman"/>
                <a:ea typeface="Verdana"/>
                <a:cs typeface="Times New Roman"/>
              </a:rPr>
              <a:t>engaging</a:t>
            </a:r>
            <a:r>
              <a:rPr lang="en-US" sz="1800">
                <a:latin typeface="Times New Roman"/>
                <a:ea typeface="Verdana"/>
                <a:cs typeface="Times New Roman"/>
              </a:rPr>
              <a:t>.</a:t>
            </a:r>
            <a:endParaRPr lang="en-IN" sz="1800">
              <a:effectLst/>
              <a:latin typeface="Times New Roman"/>
              <a:ea typeface="Verdana"/>
              <a:cs typeface="Times New Roman"/>
            </a:endParaRPr>
          </a:p>
          <a:p>
            <a:pPr marL="342900" marR="111760" lvl="0" indent="-342900" algn="just">
              <a:lnSpc>
                <a:spcPct val="150000"/>
              </a:lnSpc>
              <a:spcAft>
                <a:spcPts val="0"/>
              </a:spcAft>
              <a:buClrTx/>
              <a:buFont typeface="Symbol" panose="05050102010706020507" pitchFamily="18" charset="2"/>
              <a:buChar char=""/>
              <a:tabLst>
                <a:tab pos="548640" algn="l"/>
                <a:tab pos="549275" algn="l"/>
              </a:tabLst>
            </a:pPr>
            <a:r>
              <a:rPr lang="en-US" sz="1800" b="1" dirty="0">
                <a:effectLst/>
                <a:latin typeface="Times New Roman"/>
                <a:ea typeface="Verdana"/>
                <a:cs typeface="Times New Roman"/>
              </a:rPr>
              <a:t>Human-Computer Interaction</a:t>
            </a:r>
            <a:r>
              <a:rPr lang="en-US" sz="1800" dirty="0">
                <a:effectLst/>
                <a:latin typeface="Times New Roman"/>
                <a:ea typeface="Verdana"/>
                <a:cs typeface="Times New Roman"/>
              </a:rPr>
              <a:t>: </a:t>
            </a:r>
            <a:r>
              <a:rPr lang="en-US" sz="1800" err="1">
                <a:effectLst/>
                <a:latin typeface="Times New Roman"/>
                <a:ea typeface="Verdana"/>
                <a:cs typeface="Times New Roman"/>
              </a:rPr>
              <a:t>RockNet</a:t>
            </a:r>
            <a:r>
              <a:rPr lang="en-US" sz="1800" dirty="0">
                <a:effectLst/>
                <a:latin typeface="Times New Roman"/>
                <a:ea typeface="Verdana"/>
                <a:cs typeface="Times New Roman"/>
              </a:rPr>
              <a:t> can serve as a foundation for developing more complex hand gesture recognition interfaces for computer control. Imagine using hand gestures to navigate menus, </a:t>
            </a:r>
            <a:r>
              <a:rPr lang="en-US" sz="1800">
                <a:effectLst/>
                <a:latin typeface="Times New Roman"/>
                <a:ea typeface="Verdana"/>
                <a:cs typeface="Times New Roman"/>
              </a:rPr>
              <a:t>control games, or interact with virtual reality environments</a:t>
            </a:r>
            <a:r>
              <a:rPr lang="en-US" sz="1800">
                <a:latin typeface="Times New Roman"/>
                <a:ea typeface="Verdana"/>
                <a:cs typeface="Times New Roman"/>
              </a:rPr>
              <a:t>.</a:t>
            </a:r>
            <a:endParaRPr lang="en-IN" sz="1800">
              <a:effectLst/>
              <a:latin typeface="Times New Roman" panose="02020603050405020304" pitchFamily="18" charset="0"/>
              <a:ea typeface="Verdana" panose="020B0604030504040204" pitchFamily="34" charset="0"/>
              <a:cs typeface="Times New Roman" panose="02020603050405020304" pitchFamily="18" charset="0"/>
            </a:endParaRPr>
          </a:p>
          <a:p>
            <a:pPr marL="342900" marR="111760" lvl="0" indent="-342900" algn="just">
              <a:lnSpc>
                <a:spcPct val="150000"/>
              </a:lnSpc>
              <a:spcAft>
                <a:spcPts val="0"/>
              </a:spcAft>
              <a:buClrTx/>
              <a:buFont typeface="Symbol" panose="05050102010706020507" pitchFamily="18" charset="2"/>
              <a:buChar char=""/>
              <a:tabLst>
                <a:tab pos="548640" algn="l"/>
                <a:tab pos="549275" algn="l"/>
              </a:tabLst>
            </a:pPr>
            <a:r>
              <a:rPr lang="en-US" sz="1800" b="1" dirty="0">
                <a:effectLst/>
                <a:latin typeface="Times New Roman"/>
                <a:ea typeface="Verdana"/>
                <a:cs typeface="Times New Roman"/>
              </a:rPr>
              <a:t>Entertainment:</a:t>
            </a:r>
            <a:r>
              <a:rPr lang="en-US" sz="1800" dirty="0">
                <a:effectLst/>
                <a:latin typeface="Times New Roman"/>
                <a:ea typeface="Verdana"/>
                <a:cs typeface="Times New Roman"/>
              </a:rPr>
              <a:t> The core concept of </a:t>
            </a:r>
            <a:r>
              <a:rPr lang="en-US" sz="1800" err="1">
                <a:effectLst/>
                <a:latin typeface="Times New Roman"/>
                <a:ea typeface="Verdana"/>
                <a:cs typeface="Times New Roman"/>
              </a:rPr>
              <a:t>RockNet</a:t>
            </a:r>
            <a:r>
              <a:rPr lang="en-US" sz="1800" dirty="0">
                <a:effectLst/>
                <a:latin typeface="Times New Roman"/>
                <a:ea typeface="Verdana"/>
                <a:cs typeface="Times New Roman"/>
              </a:rPr>
              <a:t> can be extended to create other interactive hand gesture-based games, promoting physical activity and social interaction.</a:t>
            </a:r>
            <a:endParaRPr lang="en-IN" sz="1800">
              <a:effectLst/>
              <a:latin typeface="Times New Roman"/>
              <a:ea typeface="Verdana"/>
              <a:cs typeface="Times New Roman"/>
            </a:endParaRPr>
          </a:p>
          <a:p>
            <a:pPr algn="just">
              <a:lnSpc>
                <a:spcPct val="150000"/>
              </a:lnSpc>
            </a:pPr>
            <a:endParaRPr lang="en-US" sz="18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38C5C-E983-3313-FCCF-9E9E5DA4CCDA}"/>
              </a:ext>
            </a:extLst>
          </p:cNvPr>
          <p:cNvSpPr>
            <a:spLocks noGrp="1"/>
          </p:cNvSpPr>
          <p:nvPr>
            <p:ph type="title"/>
          </p:nvPr>
        </p:nvSpPr>
        <p:spPr>
          <a:xfrm>
            <a:off x="824504" y="176408"/>
            <a:ext cx="10541981" cy="962314"/>
          </a:xfrm>
        </p:spPr>
        <p:txBody>
          <a:bodyPr lIns="91440" tIns="45720" rIns="91440" bIns="91440" anchor="b" anchorCtr="0">
            <a:normAutofit/>
          </a:bodyPr>
          <a:lstStyle/>
          <a:p>
            <a:pPr algn="ctr"/>
            <a:r>
              <a:rPr lang="en-IN" sz="3800" b="1" dirty="0">
                <a:solidFill>
                  <a:schemeClr val="tx1">
                    <a:lumMod val="95000"/>
                    <a:lumOff val="5000"/>
                  </a:schemeClr>
                </a:solidFill>
                <a:latin typeface="Times New Roman"/>
                <a:cs typeface="Times New Roman"/>
              </a:rPr>
              <a:t>Advantages</a:t>
            </a:r>
          </a:p>
        </p:txBody>
      </p:sp>
      <p:sp>
        <p:nvSpPr>
          <p:cNvPr id="3" name="Date Placeholder 2">
            <a:extLst>
              <a:ext uri="{FF2B5EF4-FFF2-40B4-BE49-F238E27FC236}">
                <a16:creationId xmlns:a16="http://schemas.microsoft.com/office/drawing/2014/main" id="{4F8518C1-C9BB-BC8B-21B9-22CF821A2CBF}"/>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81EA5793-5FDE-8664-2FC2-15AB824A8A7D}"/>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C2037F17-EDFA-A808-A129-DAACCDE9CC3E}"/>
              </a:ext>
            </a:extLst>
          </p:cNvPr>
          <p:cNvSpPr>
            <a:spLocks noGrp="1"/>
          </p:cNvSpPr>
          <p:nvPr>
            <p:ph type="sldNum" sz="quarter" idx="12"/>
          </p:nvPr>
        </p:nvSpPr>
        <p:spPr/>
        <p:txBody>
          <a:bodyPr/>
          <a:lstStyle/>
          <a:p>
            <a:fld id="{80A3A3F3-8EDC-49BE-84B5-3735161BD4D6}" type="slidenum">
              <a:rPr lang="en-US" smtClean="0"/>
              <a:pPr/>
              <a:t>33</a:t>
            </a:fld>
            <a:endParaRPr lang="en-US"/>
          </a:p>
        </p:txBody>
      </p:sp>
      <p:sp>
        <p:nvSpPr>
          <p:cNvPr id="6" name="Content Placeholder 5">
            <a:extLst>
              <a:ext uri="{FF2B5EF4-FFF2-40B4-BE49-F238E27FC236}">
                <a16:creationId xmlns:a16="http://schemas.microsoft.com/office/drawing/2014/main" id="{E209C832-1906-D2CF-E071-33FEE566EF20}"/>
              </a:ext>
            </a:extLst>
          </p:cNvPr>
          <p:cNvSpPr>
            <a:spLocks noGrp="1"/>
          </p:cNvSpPr>
          <p:nvPr>
            <p:ph sz="quarter" idx="1"/>
          </p:nvPr>
        </p:nvSpPr>
        <p:spPr>
          <a:xfrm>
            <a:off x="380885" y="1139491"/>
            <a:ext cx="11128710" cy="4729017"/>
          </a:xfrm>
        </p:spPr>
        <p:txBody>
          <a:bodyPr vert="horz" lIns="91440" tIns="45720" rIns="91440" bIns="45720" anchor="t">
            <a:normAutofit/>
          </a:bodyPr>
          <a:lstStyle/>
          <a:p>
            <a:pPr marL="914400" marR="111760" lvl="1" indent="-457200" algn="just">
              <a:lnSpc>
                <a:spcPct val="150000"/>
              </a:lnSpc>
              <a:spcAft>
                <a:spcPts val="0"/>
              </a:spcAft>
              <a:buClrTx/>
              <a:buSzPct val="120000"/>
              <a:buFont typeface="Arial" panose="020B0604020202020204" pitchFamily="34" charset="0"/>
              <a:buChar char="•"/>
              <a:tabLst>
                <a:tab pos="548640" algn="l"/>
                <a:tab pos="549275" algn="l"/>
              </a:tabLst>
            </a:pPr>
            <a:r>
              <a:rPr lang="en-US" sz="1800" b="1" dirty="0">
                <a:effectLst/>
                <a:latin typeface="Times New Roman"/>
                <a:ea typeface="Verdana"/>
                <a:cs typeface="Times New Roman"/>
              </a:rPr>
              <a:t>Real-Time and Contactless:</a:t>
            </a:r>
            <a:r>
              <a:rPr lang="en-US" sz="1800" dirty="0">
                <a:effectLst/>
                <a:latin typeface="Times New Roman"/>
                <a:ea typeface="Verdana"/>
                <a:cs typeface="Times New Roman"/>
              </a:rPr>
              <a:t> </a:t>
            </a:r>
            <a:r>
              <a:rPr lang="en-US" sz="1800" err="1">
                <a:effectLst/>
                <a:latin typeface="Times New Roman"/>
                <a:ea typeface="Verdana"/>
                <a:cs typeface="Times New Roman"/>
              </a:rPr>
              <a:t>RockNet</a:t>
            </a:r>
            <a:r>
              <a:rPr lang="en-US" sz="1800" dirty="0">
                <a:effectLst/>
                <a:latin typeface="Times New Roman"/>
                <a:ea typeface="Verdana"/>
                <a:cs typeface="Times New Roman"/>
              </a:rPr>
              <a:t> provides a real-time and contactless way to play Rock-Paper-Scissors, </a:t>
            </a:r>
            <a:r>
              <a:rPr lang="en-US" sz="1800">
                <a:effectLst/>
                <a:latin typeface="Times New Roman"/>
                <a:ea typeface="Verdana"/>
                <a:cs typeface="Times New Roman"/>
              </a:rPr>
              <a:t>eliminating the need for physical contact between players, which can be beneficial in hygiene-conscious settings.</a:t>
            </a:r>
            <a:endParaRPr lang="en-IN" sz="1800">
              <a:latin typeface="Times New Roman"/>
              <a:ea typeface="Verdana"/>
              <a:cs typeface="Times New Roman"/>
            </a:endParaRPr>
          </a:p>
          <a:p>
            <a:pPr marL="914400" marR="111760" lvl="1" indent="-457200" algn="just">
              <a:lnSpc>
                <a:spcPct val="150000"/>
              </a:lnSpc>
              <a:buClrTx/>
              <a:buSzPct val="120000"/>
              <a:buFont typeface="Arial" panose="020B0604020202020204" pitchFamily="34" charset="0"/>
              <a:buChar char="•"/>
              <a:tabLst>
                <a:tab pos="548640" algn="l"/>
                <a:tab pos="549275" algn="l"/>
              </a:tabLst>
            </a:pPr>
            <a:r>
              <a:rPr lang="en-US" sz="1800" b="1" dirty="0">
                <a:effectLst/>
                <a:latin typeface="Times New Roman"/>
                <a:ea typeface="Verdana"/>
                <a:cs typeface="Times New Roman"/>
              </a:rPr>
              <a:t>Engaging and User-Friendly:</a:t>
            </a:r>
            <a:r>
              <a:rPr lang="en-US" sz="1800" dirty="0">
                <a:effectLst/>
                <a:latin typeface="Times New Roman"/>
                <a:ea typeface="Verdana"/>
                <a:cs typeface="Times New Roman"/>
              </a:rPr>
              <a:t> The interactive interface with visual feedback and a countdown timer makes the </a:t>
            </a:r>
            <a:r>
              <a:rPr lang="en-US" sz="1800">
                <a:effectLst/>
                <a:latin typeface="Times New Roman"/>
                <a:ea typeface="Verdana"/>
                <a:cs typeface="Times New Roman"/>
              </a:rPr>
              <a:t>game more engaging and user-friendly compared to a traditional game.</a:t>
            </a:r>
            <a:r>
              <a:rPr lang="en-US" sz="1800">
                <a:latin typeface="Times New Roman"/>
                <a:ea typeface="Verdana"/>
                <a:cs typeface="Times New Roman"/>
              </a:rPr>
              <a:t> </a:t>
            </a:r>
            <a:endParaRPr lang="en-IN" sz="1800">
              <a:effectLst/>
              <a:latin typeface="Times New Roman" panose="02020603050405020304" pitchFamily="18" charset="0"/>
              <a:ea typeface="Verdana" panose="020B0604030504040204" pitchFamily="34" charset="0"/>
              <a:cs typeface="Times New Roman" panose="02020603050405020304" pitchFamily="18" charset="0"/>
            </a:endParaRPr>
          </a:p>
          <a:p>
            <a:pPr marL="914400" marR="111760" lvl="1" indent="-457200" algn="just">
              <a:lnSpc>
                <a:spcPct val="150000"/>
              </a:lnSpc>
              <a:buClrTx/>
              <a:buSzPct val="120000"/>
              <a:buFont typeface="Arial" panose="020B0604020202020204" pitchFamily="34" charset="0"/>
              <a:buChar char="•"/>
              <a:tabLst>
                <a:tab pos="548640" algn="l"/>
                <a:tab pos="549275" algn="l"/>
              </a:tabLst>
            </a:pPr>
            <a:r>
              <a:rPr lang="en-US" sz="1800" b="1" dirty="0">
                <a:effectLst/>
                <a:latin typeface="Times New Roman"/>
                <a:ea typeface="Verdana"/>
                <a:cs typeface="Times New Roman"/>
              </a:rPr>
              <a:t>Easy to Set Up and Use:</a:t>
            </a:r>
            <a:r>
              <a:rPr lang="en-US" sz="1800" dirty="0">
                <a:effectLst/>
                <a:latin typeface="Times New Roman"/>
                <a:ea typeface="Verdana"/>
                <a:cs typeface="Times New Roman"/>
              </a:rPr>
              <a:t> The use of Python libraries like </a:t>
            </a:r>
            <a:r>
              <a:rPr lang="en-US" sz="1800" err="1">
                <a:effectLst/>
                <a:latin typeface="Times New Roman"/>
                <a:ea typeface="Verdana"/>
                <a:cs typeface="Times New Roman"/>
              </a:rPr>
              <a:t>MediaPipe</a:t>
            </a:r>
            <a:r>
              <a:rPr lang="en-US" sz="1800" dirty="0">
                <a:effectLst/>
                <a:latin typeface="Times New Roman"/>
                <a:ea typeface="Verdana"/>
                <a:cs typeface="Times New Roman"/>
              </a:rPr>
              <a:t> simplifies development and </a:t>
            </a:r>
            <a:r>
              <a:rPr lang="en-US" sz="1800">
                <a:effectLst/>
                <a:latin typeface="Times New Roman"/>
                <a:ea typeface="Verdana"/>
                <a:cs typeface="Times New Roman"/>
              </a:rPr>
              <a:t>potentially lowers the barrier to entry for those interested in exploring hand gesture recognition.</a:t>
            </a:r>
            <a:r>
              <a:rPr lang="en-US" sz="1800">
                <a:latin typeface="Times New Roman"/>
                <a:ea typeface="Verdana"/>
                <a:cs typeface="Times New Roman"/>
              </a:rPr>
              <a:t> </a:t>
            </a:r>
            <a:endParaRPr lang="en-IN" sz="1800">
              <a:effectLst/>
              <a:latin typeface="Times New Roman" panose="02020603050405020304" pitchFamily="18" charset="0"/>
              <a:ea typeface="Verdana" panose="020B0604030504040204" pitchFamily="34" charset="0"/>
              <a:cs typeface="Times New Roman" panose="02020603050405020304" pitchFamily="18" charset="0"/>
            </a:endParaRPr>
          </a:p>
          <a:p>
            <a:pPr marL="914400" marR="111760" lvl="1" indent="-457200" algn="just">
              <a:lnSpc>
                <a:spcPct val="150000"/>
              </a:lnSpc>
              <a:buClrTx/>
              <a:buSzPct val="120000"/>
              <a:buFont typeface="Arial" panose="020B0604020202020204" pitchFamily="34" charset="0"/>
              <a:buChar char="•"/>
              <a:tabLst>
                <a:tab pos="548640" algn="l"/>
                <a:tab pos="549275" algn="l"/>
              </a:tabLst>
            </a:pPr>
            <a:r>
              <a:rPr lang="en-US" sz="1800" b="1" dirty="0">
                <a:effectLst/>
                <a:latin typeface="Times New Roman"/>
                <a:ea typeface="Verdana"/>
                <a:cs typeface="Times New Roman"/>
              </a:rPr>
              <a:t>Customizable:</a:t>
            </a:r>
            <a:r>
              <a:rPr lang="en-US" sz="1800" dirty="0">
                <a:latin typeface="Times New Roman"/>
                <a:ea typeface="Verdana"/>
                <a:cs typeface="Times New Roman"/>
              </a:rPr>
              <a:t> </a:t>
            </a:r>
            <a:r>
              <a:rPr lang="en-US" sz="1800" dirty="0">
                <a:effectLst/>
                <a:latin typeface="Times New Roman"/>
                <a:ea typeface="Verdana"/>
                <a:cs typeface="Times New Roman"/>
              </a:rPr>
              <a:t> </a:t>
            </a:r>
            <a:r>
              <a:rPr lang="en-US" sz="1800" err="1">
                <a:effectLst/>
                <a:latin typeface="Times New Roman"/>
                <a:ea typeface="Verdana"/>
                <a:cs typeface="Times New Roman"/>
              </a:rPr>
              <a:t>RockNet's</a:t>
            </a:r>
            <a:r>
              <a:rPr lang="en-US" sz="1800" dirty="0">
                <a:effectLst/>
                <a:latin typeface="Times New Roman"/>
                <a:ea typeface="Verdana"/>
                <a:cs typeface="Times New Roman"/>
              </a:rPr>
              <a:t> core functionalities can be customized to create variations of the game or integrate it with other applications. For instance, one could implement a single-player mode against a computer opponent or develop a Rock-Paper-Scissors tournament system.</a:t>
            </a:r>
            <a:endParaRPr lang="en-IN" sz="1800">
              <a:effectLst/>
              <a:latin typeface="Times New Roman"/>
              <a:ea typeface="Verdana"/>
              <a:cs typeface="Times New Roman"/>
            </a:endParaRPr>
          </a:p>
          <a:p>
            <a:pPr algn="just">
              <a:lnSpc>
                <a:spcPct val="150000"/>
              </a:lnSpc>
              <a:buSzPct val="120000"/>
              <a:buFont typeface="Arial" panose="020B0604020202020204" pitchFamily="34" charset="0"/>
              <a:buChar char="•"/>
            </a:pPr>
            <a:endParaRPr lang="en-IN" sz="1800" dirty="0"/>
          </a:p>
        </p:txBody>
      </p:sp>
    </p:spTree>
    <p:extLst>
      <p:ext uri="{BB962C8B-B14F-4D97-AF65-F5344CB8AC3E}">
        <p14:creationId xmlns:p14="http://schemas.microsoft.com/office/powerpoint/2010/main" val="15315558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7FB79-4658-F9A1-1E10-79A7FE132E51}"/>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Future Enhancements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62E93B8-C949-4BF9-F5BE-8E8D493EAC10}"/>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78033328-6A38-2D4D-85F0-DDD6BF1D3E0F}"/>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4608509E-80DF-7C1D-9DB5-5ADCFA1FEE22}"/>
              </a:ext>
            </a:extLst>
          </p:cNvPr>
          <p:cNvSpPr>
            <a:spLocks noGrp="1"/>
          </p:cNvSpPr>
          <p:nvPr>
            <p:ph type="sldNum" sz="quarter" idx="12"/>
          </p:nvPr>
        </p:nvSpPr>
        <p:spPr/>
        <p:txBody>
          <a:bodyPr/>
          <a:lstStyle/>
          <a:p>
            <a:fld id="{80A3A3F3-8EDC-49BE-84B5-3735161BD4D6}" type="slidenum">
              <a:rPr lang="en-US" smtClean="0"/>
              <a:pPr/>
              <a:t>34</a:t>
            </a:fld>
            <a:endParaRPr lang="en-US"/>
          </a:p>
        </p:txBody>
      </p:sp>
      <p:sp>
        <p:nvSpPr>
          <p:cNvPr id="10" name="Rectangle 4">
            <a:extLst>
              <a:ext uri="{FF2B5EF4-FFF2-40B4-BE49-F238E27FC236}">
                <a16:creationId xmlns:a16="http://schemas.microsoft.com/office/drawing/2014/main" id="{8044FAF0-449F-734C-3336-24D8182053A2}"/>
              </a:ext>
            </a:extLst>
          </p:cNvPr>
          <p:cNvSpPr>
            <a:spLocks noGrp="1" noChangeArrowheads="1"/>
          </p:cNvSpPr>
          <p:nvPr>
            <p:ph sz="quarter" idx="1"/>
          </p:nvPr>
        </p:nvSpPr>
        <p:spPr bwMode="auto">
          <a:xfrm>
            <a:off x="1148801" y="1617365"/>
            <a:ext cx="11161060" cy="43360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lnSpc>
                <a:spcPct val="150000"/>
              </a:lnSpc>
              <a:spcBef>
                <a:spcPct val="0"/>
              </a:spcBef>
              <a:spcAft>
                <a:spcPct val="0"/>
              </a:spcAft>
              <a:buClrTx/>
              <a:buSzTx/>
              <a:buNone/>
            </a:pPr>
            <a:r>
              <a:rPr kumimoji="0" lang="en-US" altLang="en-US" sz="2000" b="1" i="0" u="none" strike="noStrike" cap="none" normalizeH="0" baseline="0" dirty="0">
                <a:ln>
                  <a:noFill/>
                </a:ln>
                <a:effectLst/>
                <a:latin typeface="Times New Roman"/>
                <a:cs typeface="Times New Roman"/>
              </a:rPr>
              <a:t>Enhanced Gesture Recognition</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 advanced machine learning models for more accurate hand pose estimation and gesture recognition.</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Include support for additional gestures and hand poses to expand game functionality.</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marL="0" indent="0" eaLnBrk="0" fontAlgn="base" hangingPunct="0">
              <a:lnSpc>
                <a:spcPct val="150000"/>
              </a:lnSpc>
              <a:spcBef>
                <a:spcPct val="0"/>
              </a:spcBef>
              <a:spcAft>
                <a:spcPct val="0"/>
              </a:spcAft>
              <a:buClrTx/>
              <a:buSzTx/>
              <a:buNone/>
            </a:pPr>
            <a:r>
              <a:rPr kumimoji="0" lang="en-US" altLang="en-US" sz="2000" b="1" i="0" u="none" strike="noStrike" cap="none" normalizeH="0" baseline="0" dirty="0">
                <a:ln>
                  <a:noFill/>
                </a:ln>
                <a:effectLst/>
                <a:latin typeface="Times New Roman"/>
                <a:cs typeface="Times New Roman"/>
              </a:rPr>
              <a:t>Multiplayer Online Mode</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 an online multiplayer mode allowing players to compete remotely.</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Integrate real-time communication features such as voice and video chat.</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marL="0" indent="0" eaLnBrk="0" fontAlgn="base" hangingPunct="0">
              <a:lnSpc>
                <a:spcPct val="150000"/>
              </a:lnSpc>
              <a:spcBef>
                <a:spcPct val="0"/>
              </a:spcBef>
              <a:spcAft>
                <a:spcPct val="0"/>
              </a:spcAft>
              <a:buClrTx/>
              <a:buSzTx/>
              <a:buNone/>
            </a:pPr>
            <a:r>
              <a:rPr kumimoji="0" lang="en-US" altLang="en-US" sz="2000" b="1" i="0" u="none" strike="noStrike" cap="none" normalizeH="0" baseline="0" dirty="0">
                <a:ln>
                  <a:noFill/>
                </a:ln>
                <a:effectLst/>
                <a:latin typeface="Times New Roman"/>
                <a:cs typeface="Times New Roman"/>
              </a:rPr>
              <a:t>Augmented Reality (AR) Integration</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Incorporate AR elements to provide a more immersive gaming experience.</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buClrTx/>
              <a:buSzTx/>
              <a:buFont typeface="Arial" panose="020B0604020202020204" pitchFamily="34" charset="0"/>
              <a:buChar char="•"/>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Allow players to see virtual game elements overlaid on their physical environment.</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buClrTx/>
              <a:buSzTx/>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79679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7FB79-4658-F9A1-1E10-79A7FE132E51}"/>
              </a:ext>
            </a:extLst>
          </p:cNvPr>
          <p:cNvSpPr>
            <a:spLocks noGrp="1"/>
          </p:cNvSpPr>
          <p:nvPr>
            <p:ph type="title"/>
          </p:nvPr>
        </p:nvSpPr>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Future Enhancements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62E93B8-C949-4BF9-F5BE-8E8D493EAC10}"/>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78033328-6A38-2D4D-85F0-DDD6BF1D3E0F}"/>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4608509E-80DF-7C1D-9DB5-5ADCFA1FEE22}"/>
              </a:ext>
            </a:extLst>
          </p:cNvPr>
          <p:cNvSpPr>
            <a:spLocks noGrp="1"/>
          </p:cNvSpPr>
          <p:nvPr>
            <p:ph type="sldNum" sz="quarter" idx="12"/>
          </p:nvPr>
        </p:nvSpPr>
        <p:spPr/>
        <p:txBody>
          <a:bodyPr/>
          <a:lstStyle/>
          <a:p>
            <a:fld id="{80A3A3F3-8EDC-49BE-84B5-3735161BD4D6}" type="slidenum">
              <a:rPr lang="en-US" smtClean="0"/>
              <a:pPr/>
              <a:t>35</a:t>
            </a:fld>
            <a:endParaRPr lang="en-US"/>
          </a:p>
        </p:txBody>
      </p:sp>
      <p:sp>
        <p:nvSpPr>
          <p:cNvPr id="7" name="Rectangle 1">
            <a:extLst>
              <a:ext uri="{FF2B5EF4-FFF2-40B4-BE49-F238E27FC236}">
                <a16:creationId xmlns:a16="http://schemas.microsoft.com/office/drawing/2014/main" id="{632592A3-2EF9-671D-26B6-3CF9041F50B0}"/>
              </a:ext>
            </a:extLst>
          </p:cNvPr>
          <p:cNvSpPr>
            <a:spLocks noGrp="1" noChangeArrowheads="1"/>
          </p:cNvSpPr>
          <p:nvPr>
            <p:ph sz="quarter" idx="1"/>
          </p:nvPr>
        </p:nvSpPr>
        <p:spPr bwMode="auto">
          <a:xfrm>
            <a:off x="1106948" y="1661494"/>
            <a:ext cx="10587703" cy="30433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Multiplayer Online Mode</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marL="0" indent="0" eaLnBrk="0" fontAlgn="base" hangingPunct="0">
              <a:lnSpc>
                <a:spcPct val="150000"/>
              </a:lnSpc>
              <a:spcBef>
                <a:spcPct val="0"/>
              </a:spcBef>
              <a:spcAft>
                <a:spcPct val="0"/>
              </a:spcAft>
              <a:buClrTx/>
              <a:buSzTx/>
              <a:buFontTx/>
              <a:buChar char="•"/>
            </a:pPr>
            <a:r>
              <a:rPr lang="en-US" altLang="en-US" sz="1800" dirty="0">
                <a:latin typeface="Times New Roman"/>
                <a:cs typeface="Times New Roman"/>
              </a:rPr>
              <a:t> </a:t>
            </a:r>
            <a:r>
              <a:rPr kumimoji="0" lang="en-US" altLang="en-US" sz="1800" b="0" i="0" u="none" strike="noStrike" cap="none" normalizeH="0" baseline="0" dirty="0">
                <a:ln>
                  <a:noFill/>
                </a:ln>
                <a:effectLst/>
                <a:latin typeface="Times New Roman"/>
                <a:cs typeface="Times New Roman"/>
              </a:rPr>
              <a:t>Develop an online multiplayer mode allowing players to compete remotely.</a:t>
            </a:r>
            <a:endParaRPr lang="en-US" altLang="en-US" sz="1800" b="0" i="0" u="none" strike="noStrike" cap="none" normalizeH="0" baseline="0" dirty="0">
              <a:ln>
                <a:noFill/>
              </a:ln>
              <a:effectLst/>
              <a:latin typeface="Times New Roman"/>
              <a:cs typeface="Times New Roman"/>
            </a:endParaRPr>
          </a:p>
          <a:p>
            <a:pPr marL="0" indent="0" eaLnBrk="0" fontAlgn="base" hangingPunct="0">
              <a:lnSpc>
                <a:spcPct val="150000"/>
              </a:lnSpc>
              <a:spcBef>
                <a:spcPct val="0"/>
              </a:spcBef>
              <a:spcAft>
                <a:spcPct val="0"/>
              </a:spcAft>
              <a:buClrTx/>
              <a:buSzTx/>
              <a:buFontTx/>
              <a:buChar char="•"/>
            </a:pPr>
            <a:r>
              <a:rPr lang="en-US" altLang="en-US" sz="1800" dirty="0">
                <a:latin typeface="Times New Roman"/>
                <a:cs typeface="Times New Roman"/>
              </a:rPr>
              <a:t> </a:t>
            </a:r>
            <a:r>
              <a:rPr kumimoji="0" lang="en-US" altLang="en-US" sz="1800" b="0" i="0" u="none" strike="noStrike" cap="none" normalizeH="0" baseline="0" dirty="0">
                <a:ln>
                  <a:noFill/>
                </a:ln>
                <a:effectLst/>
                <a:latin typeface="Times New Roman"/>
                <a:cs typeface="Times New Roman"/>
              </a:rPr>
              <a:t>Integrate real-time communication features such as voice and video chat.</a:t>
            </a:r>
            <a:endParaRPr lang="en-US" altLang="en-US" sz="1800" b="0" i="0" u="none" strike="noStrike" cap="none" normalizeH="0" baseline="0" dirty="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Augmented Reality (AR) Integration</a:t>
            </a:r>
            <a:r>
              <a:rPr kumimoji="0" lang="en-US" altLang="en-US" sz="2000" b="0" i="0" u="none" strike="noStrike" cap="none" normalizeH="0" baseline="0" dirty="0">
                <a:ln>
                  <a:noFill/>
                </a:ln>
                <a:effectLst/>
                <a:latin typeface="Times New Roman"/>
                <a:cs typeface="Times New Roman"/>
              </a:rPr>
              <a:t>:</a:t>
            </a:r>
            <a:endParaRPr lang="en-US" altLang="en-US" sz="2000" b="0" i="0" u="none" strike="noStrike" cap="none" normalizeH="0" baseline="0" dirty="0">
              <a:ln>
                <a:noFill/>
              </a:ln>
              <a:effectLst/>
              <a:latin typeface="Times New Roman"/>
              <a:cs typeface="Times New Roman"/>
            </a:endParaRPr>
          </a:p>
          <a:p>
            <a:pPr marL="0" indent="0" eaLnBrk="0" fontAlgn="base" hangingPunct="0">
              <a:lnSpc>
                <a:spcPct val="150000"/>
              </a:lnSpc>
              <a:spcBef>
                <a:spcPct val="0"/>
              </a:spcBef>
              <a:spcAft>
                <a:spcPct val="0"/>
              </a:spcAft>
              <a:buClrTx/>
              <a:buSzTx/>
              <a:buFontTx/>
              <a:buChar char="•"/>
            </a:pPr>
            <a:r>
              <a:rPr lang="en-US" altLang="en-US" sz="1800" dirty="0">
                <a:latin typeface="Times New Roman"/>
                <a:cs typeface="Times New Roman"/>
              </a:rPr>
              <a:t> </a:t>
            </a:r>
            <a:r>
              <a:rPr kumimoji="0" lang="en-US" altLang="en-US" sz="1800" b="0" i="0" u="none" strike="noStrike" cap="none" normalizeH="0" baseline="0" dirty="0">
                <a:ln>
                  <a:noFill/>
                </a:ln>
                <a:effectLst/>
                <a:latin typeface="Times New Roman"/>
                <a:cs typeface="Times New Roman"/>
              </a:rPr>
              <a:t>Incorporate AR elements to provide a more immersive gaming experience.</a:t>
            </a:r>
            <a:endParaRPr lang="en-US" altLang="en-US" sz="1800" b="0" i="0" u="none" strike="noStrike" cap="none" normalizeH="0" baseline="0" dirty="0">
              <a:ln>
                <a:noFill/>
              </a:ln>
              <a:effectLst/>
              <a:latin typeface="Times New Roman"/>
              <a:cs typeface="Times New Roman"/>
            </a:endParaRPr>
          </a:p>
          <a:p>
            <a:pPr marL="0" indent="0" eaLnBrk="0" fontAlgn="base" hangingPunct="0">
              <a:lnSpc>
                <a:spcPct val="150000"/>
              </a:lnSpc>
              <a:spcBef>
                <a:spcPct val="0"/>
              </a:spcBef>
              <a:spcAft>
                <a:spcPct val="0"/>
              </a:spcAft>
              <a:buClrTx/>
              <a:buSzTx/>
              <a:buFontTx/>
              <a:buChar char="•"/>
            </a:pPr>
            <a:r>
              <a:rPr lang="en-US" altLang="en-US" sz="1800" dirty="0">
                <a:latin typeface="Times New Roman"/>
                <a:cs typeface="Times New Roman"/>
              </a:rPr>
              <a:t> </a:t>
            </a:r>
            <a:r>
              <a:rPr kumimoji="0" lang="en-US" altLang="en-US" sz="1800" b="0" i="0" u="none" strike="noStrike" cap="none" normalizeH="0" baseline="0" dirty="0">
                <a:ln>
                  <a:noFill/>
                </a:ln>
                <a:effectLst/>
                <a:latin typeface="Times New Roman"/>
                <a:cs typeface="Times New Roman"/>
              </a:rPr>
              <a:t>Allow players to see virtual game elements overlaid on their physical environment.</a:t>
            </a:r>
            <a:endParaRPr lang="en-US" altLang="en-US" sz="1800" b="0" i="0" u="none" strike="noStrike" cap="none" normalizeH="0" baseline="0" dirty="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254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332" y="124216"/>
            <a:ext cx="10519775" cy="1143000"/>
          </a:xfrm>
        </p:spPr>
        <p:txBody>
          <a:bodyPr lIns="91440" tIns="45720" rIns="91440" bIns="91440" anchor="b" anchorCtr="0">
            <a:normAutofit/>
          </a:bodyPr>
          <a:lstStyle/>
          <a:p>
            <a:pPr algn="ctr"/>
            <a:r>
              <a:rPr lang="en-US" sz="3800" b="1" dirty="0">
                <a:solidFill>
                  <a:schemeClr val="tx1">
                    <a:lumMod val="95000"/>
                    <a:lumOff val="5000"/>
                  </a:schemeClr>
                </a:solidFill>
                <a:latin typeface="Times New Roman"/>
                <a:cs typeface="Times New Roman"/>
              </a:rPr>
              <a:t>Conclusion</a:t>
            </a:r>
          </a:p>
        </p:txBody>
      </p:sp>
      <p:sp>
        <p:nvSpPr>
          <p:cNvPr id="4" name="Footer Placeholder 3"/>
          <p:cNvSpPr>
            <a:spLocks noGrp="1"/>
          </p:cNvSpPr>
          <p:nvPr>
            <p:ph type="ftr" sz="quarter" idx="11"/>
          </p:nvPr>
        </p:nvSpPr>
        <p:spPr/>
        <p:txBody>
          <a:bodyPr/>
          <a:lstStyle/>
          <a:p>
            <a:r>
              <a:rPr lang="en-US"/>
              <a:t>Department of CSE, Acharya Institute of Technology</a:t>
            </a:r>
          </a:p>
        </p:txBody>
      </p:sp>
      <p:sp>
        <p:nvSpPr>
          <p:cNvPr id="5" name="Slide Number Placeholder 4"/>
          <p:cNvSpPr>
            <a:spLocks noGrp="1"/>
          </p:cNvSpPr>
          <p:nvPr>
            <p:ph type="sldNum" sz="quarter" idx="12"/>
          </p:nvPr>
        </p:nvSpPr>
        <p:spPr/>
        <p:txBody>
          <a:bodyPr/>
          <a:lstStyle/>
          <a:p>
            <a:fld id="{80A3A3F3-8EDC-49BE-84B5-3735161BD4D6}" type="slidenum">
              <a:rPr lang="en-US" smtClean="0"/>
              <a:pPr/>
              <a:t>36</a:t>
            </a:fld>
            <a:endParaRPr lang="en-US"/>
          </a:p>
        </p:txBody>
      </p:sp>
      <p:sp>
        <p:nvSpPr>
          <p:cNvPr id="8" name="Content Placeholder 7">
            <a:extLst>
              <a:ext uri="{FF2B5EF4-FFF2-40B4-BE49-F238E27FC236}">
                <a16:creationId xmlns:a16="http://schemas.microsoft.com/office/drawing/2014/main" id="{1836DDCA-2D5A-AA88-9BB7-3B008793A545}"/>
              </a:ext>
            </a:extLst>
          </p:cNvPr>
          <p:cNvSpPr>
            <a:spLocks noGrp="1"/>
          </p:cNvSpPr>
          <p:nvPr>
            <p:ph sz="quarter" idx="1"/>
          </p:nvPr>
        </p:nvSpPr>
        <p:spPr>
          <a:xfrm>
            <a:off x="841332" y="1601050"/>
            <a:ext cx="10749769" cy="4185633"/>
          </a:xfrm>
        </p:spPr>
        <p:txBody>
          <a:bodyPr vert="horz" lIns="91440" tIns="45720" rIns="91440" bIns="45720" anchor="t">
            <a:noAutofit/>
          </a:bodyPr>
          <a:lstStyle/>
          <a:p>
            <a:pPr marL="0" indent="0" algn="just">
              <a:lnSpc>
                <a:spcPct val="150000"/>
              </a:lnSpc>
              <a:buNone/>
            </a:pPr>
            <a:r>
              <a:rPr lang="en-US" sz="1800" dirty="0" err="1">
                <a:latin typeface="Times New Roman"/>
                <a:cs typeface="Times New Roman"/>
              </a:rPr>
              <a:t>RockNet</a:t>
            </a:r>
            <a:r>
              <a:rPr lang="en-US" sz="1800" dirty="0">
                <a:latin typeface="Times New Roman"/>
                <a:cs typeface="Times New Roman"/>
              </a:rPr>
              <a:t> effectively showcases the application of computer vision techniques in an interactive and engaging manner. By leveraging </a:t>
            </a:r>
            <a:r>
              <a:rPr lang="en-US" sz="1800" dirty="0" err="1">
                <a:latin typeface="Times New Roman"/>
                <a:cs typeface="Times New Roman"/>
              </a:rPr>
              <a:t>MediaPipe's</a:t>
            </a:r>
            <a:r>
              <a:rPr lang="en-US" sz="1800" dirty="0">
                <a:latin typeface="Times New Roman"/>
                <a:cs typeface="Times New Roman"/>
              </a:rPr>
              <a:t> hand detection model, the system accurately recognizes hand gestures from webcam input, allowing users to play Rock-Paper-Scissors in real-time. The integration of real-time hand pose estimation with game development principles not only highlights the potential of these technologies but also offers a practical and fun use case. </a:t>
            </a:r>
            <a:r>
              <a:rPr lang="en-US" sz="1800">
                <a:latin typeface="Times New Roman"/>
                <a:cs typeface="Times New Roman"/>
              </a:rPr>
              <a:t>The </a:t>
            </a:r>
            <a:r>
              <a:rPr lang="en-US" sz="1800" dirty="0">
                <a:latin typeface="Times New Roman"/>
                <a:cs typeface="Times New Roman"/>
              </a:rPr>
              <a:t>project successfully demonstrates the capability of modern computer vision tools to create interactive applications, providing a compelling user experience through its adherence to traditional game rules and real-time feedback..</a:t>
            </a:r>
            <a:endParaRPr lang="en-IN" sz="1800" dirty="0">
              <a:latin typeface="Times New Roman"/>
              <a:cs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549" y="117083"/>
            <a:ext cx="10363200" cy="1143000"/>
          </a:xfrm>
        </p:spPr>
        <p:txBody>
          <a:bodyPr lIns="91440" tIns="45720" rIns="91440" bIns="91440" anchor="b" anchorCtr="0">
            <a:normAutofit/>
          </a:bodyPr>
          <a:lstStyle/>
          <a:p>
            <a:pPr algn="ctr"/>
            <a:r>
              <a:rPr lang="en-US" sz="3800" b="1" dirty="0">
                <a:solidFill>
                  <a:schemeClr val="tx1">
                    <a:lumMod val="95000"/>
                    <a:lumOff val="5000"/>
                  </a:schemeClr>
                </a:solidFill>
                <a:latin typeface="Times New Roman"/>
                <a:cs typeface="Times New Roman"/>
              </a:rPr>
              <a:t>References</a:t>
            </a:r>
          </a:p>
        </p:txBody>
      </p:sp>
      <p:sp>
        <p:nvSpPr>
          <p:cNvPr id="4" name="Footer Placeholder 3"/>
          <p:cNvSpPr>
            <a:spLocks noGrp="1"/>
          </p:cNvSpPr>
          <p:nvPr>
            <p:ph type="ftr" sz="quarter" idx="11"/>
          </p:nvPr>
        </p:nvSpPr>
        <p:spPr/>
        <p:txBody>
          <a:bodyPr/>
          <a:lstStyle/>
          <a:p>
            <a:r>
              <a:rPr lang="en-US"/>
              <a:t>Department of CSE, Acharya Institute of Technology</a:t>
            </a:r>
          </a:p>
        </p:txBody>
      </p:sp>
      <p:sp>
        <p:nvSpPr>
          <p:cNvPr id="5" name="Slide Number Placeholder 4"/>
          <p:cNvSpPr>
            <a:spLocks noGrp="1"/>
          </p:cNvSpPr>
          <p:nvPr>
            <p:ph type="sldNum" sz="quarter" idx="12"/>
          </p:nvPr>
        </p:nvSpPr>
        <p:spPr/>
        <p:txBody>
          <a:bodyPr/>
          <a:lstStyle/>
          <a:p>
            <a:fld id="{80A3A3F3-8EDC-49BE-84B5-3735161BD4D6}" type="slidenum">
              <a:rPr lang="en-US" smtClean="0"/>
              <a:pPr/>
              <a:t>37</a:t>
            </a:fld>
            <a:endParaRPr lang="en-US"/>
          </a:p>
        </p:txBody>
      </p:sp>
      <p:sp>
        <p:nvSpPr>
          <p:cNvPr id="6" name="Content Placeholder 5"/>
          <p:cNvSpPr>
            <a:spLocks noGrp="1"/>
          </p:cNvSpPr>
          <p:nvPr>
            <p:ph sz="quarter" idx="1"/>
          </p:nvPr>
        </p:nvSpPr>
        <p:spPr>
          <a:xfrm>
            <a:off x="1219200" y="1715529"/>
            <a:ext cx="10363200" cy="4572000"/>
          </a:xfrm>
        </p:spPr>
        <p:txBody>
          <a:bodyPr vert="horz" lIns="91440" tIns="45720" rIns="91440" bIns="45720" anchor="t">
            <a:normAutofit/>
          </a:bodyPr>
          <a:lstStyle/>
          <a:p>
            <a:pPr marL="0" indent="0" algn="just">
              <a:lnSpc>
                <a:spcPct val="150000"/>
              </a:lnSpc>
              <a:buSzPct val="121000"/>
              <a:buNone/>
            </a:pPr>
            <a:r>
              <a:rPr lang="en-US" sz="1800" dirty="0">
                <a:latin typeface="Times New Roman"/>
                <a:ea typeface="+mn-lt"/>
                <a:cs typeface="+mn-lt"/>
              </a:rPr>
              <a:t>[1] </a:t>
            </a:r>
            <a:r>
              <a:rPr lang="en-US" sz="1800" dirty="0" err="1">
                <a:latin typeface="Times New Roman"/>
                <a:ea typeface="+mn-lt"/>
                <a:cs typeface="+mn-lt"/>
              </a:rPr>
              <a:t>MediaPipe</a:t>
            </a:r>
            <a:r>
              <a:rPr lang="en-US" sz="1800" dirty="0">
                <a:latin typeface="Times New Roman"/>
                <a:ea typeface="+mn-lt"/>
                <a:cs typeface="+mn-lt"/>
              </a:rPr>
              <a:t> Hands - Official documentation and guides on using </a:t>
            </a:r>
            <a:r>
              <a:rPr lang="en-US" sz="1800" dirty="0" err="1">
                <a:latin typeface="Times New Roman"/>
                <a:ea typeface="+mn-lt"/>
                <a:cs typeface="+mn-lt"/>
              </a:rPr>
              <a:t>MediaPipe</a:t>
            </a:r>
            <a:r>
              <a:rPr lang="en-US" sz="1800" dirty="0">
                <a:latin typeface="Times New Roman"/>
                <a:ea typeface="+mn-lt"/>
                <a:cs typeface="+mn-lt"/>
              </a:rPr>
              <a:t> Hands.</a:t>
            </a:r>
            <a:endParaRPr lang="en-US" dirty="0">
              <a:latin typeface="Perpetua"/>
              <a:ea typeface="+mn-lt"/>
              <a:cs typeface="+mn-lt"/>
            </a:endParaRPr>
          </a:p>
          <a:p>
            <a:pPr marL="0" indent="0" algn="just">
              <a:lnSpc>
                <a:spcPct val="150000"/>
              </a:lnSpc>
              <a:buNone/>
            </a:pPr>
            <a:r>
              <a:rPr lang="en-US" sz="1800" dirty="0">
                <a:latin typeface="Times New Roman"/>
                <a:ea typeface="+mn-lt"/>
                <a:cs typeface="+mn-lt"/>
              </a:rPr>
              <a:t>[2] Hand Gesture Recognition using </a:t>
            </a:r>
            <a:r>
              <a:rPr lang="en-US" sz="1800" dirty="0" err="1">
                <a:latin typeface="Times New Roman"/>
                <a:ea typeface="+mn-lt"/>
                <a:cs typeface="+mn-lt"/>
              </a:rPr>
              <a:t>MediaPipe</a:t>
            </a:r>
            <a:r>
              <a:rPr lang="en-US" sz="1800" dirty="0">
                <a:latin typeface="Times New Roman"/>
                <a:ea typeface="+mn-lt"/>
                <a:cs typeface="+mn-lt"/>
              </a:rPr>
              <a:t> - A detailed tutorial on building a hand gesture recognition system using </a:t>
            </a:r>
            <a:r>
              <a:rPr lang="en-US" sz="1800" dirty="0" err="1">
                <a:latin typeface="Times New Roman"/>
                <a:ea typeface="+mn-lt"/>
                <a:cs typeface="+mn-lt"/>
              </a:rPr>
              <a:t>MediaPipe</a:t>
            </a:r>
            <a:r>
              <a:rPr lang="en-US" sz="1800" dirty="0">
                <a:latin typeface="Times New Roman"/>
                <a:ea typeface="+mn-lt"/>
                <a:cs typeface="+mn-lt"/>
              </a:rPr>
              <a:t> and OpenCV.</a:t>
            </a:r>
            <a:endParaRPr lang="en-US" dirty="0">
              <a:latin typeface="Perpetua"/>
              <a:ea typeface="+mn-lt"/>
              <a:cs typeface="+mn-lt"/>
            </a:endParaRPr>
          </a:p>
          <a:p>
            <a:pPr marL="0" indent="0" algn="just">
              <a:lnSpc>
                <a:spcPct val="150000"/>
              </a:lnSpc>
              <a:buSzPct val="121000"/>
              <a:buNone/>
            </a:pPr>
            <a:r>
              <a:rPr lang="en-US" sz="1800" dirty="0">
                <a:latin typeface="Times New Roman"/>
                <a:ea typeface="+mn-lt"/>
                <a:cs typeface="+mn-lt"/>
              </a:rPr>
              <a:t>[3] Build a Rock Paper Scissors Game with Hand Tracking in Python - A step-by-step guide on creating a Rock-Paper-Scissors game with hand tracking using Python, OpenCV, and </a:t>
            </a:r>
            <a:r>
              <a:rPr lang="en-US" sz="1800" dirty="0" err="1">
                <a:latin typeface="Times New Roman"/>
                <a:ea typeface="+mn-lt"/>
                <a:cs typeface="+mn-lt"/>
              </a:rPr>
              <a:t>MediaPipe</a:t>
            </a:r>
            <a:r>
              <a:rPr lang="en-US" sz="1800" dirty="0">
                <a:latin typeface="Times New Roman"/>
                <a:ea typeface="+mn-lt"/>
                <a:cs typeface="+mn-lt"/>
              </a:rPr>
              <a:t>. </a:t>
            </a:r>
            <a:endParaRPr lang="en-US" sz="1800" dirty="0">
              <a:latin typeface="Times New Roman"/>
              <a:cs typeface="Times New Roman"/>
            </a:endParaRPr>
          </a:p>
          <a:p>
            <a:pPr marL="514350" indent="-514350" algn="just">
              <a:lnSpc>
                <a:spcPct val="150000"/>
              </a:lnSpc>
              <a:buAutoNum type="arabicParenR"/>
            </a:pPr>
            <a:endParaRPr lang="en-US" sz="1800" dirty="0">
              <a:latin typeface="Times New Roman"/>
              <a:cs typeface="Times New Roma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
          </p:nvPr>
        </p:nvSpPr>
        <p:spPr>
          <a:xfrm>
            <a:off x="387737" y="853478"/>
            <a:ext cx="11419373" cy="5145446"/>
          </a:xfrm>
        </p:spPr>
        <p:txBody>
          <a:bodyPr>
            <a:normAutofit/>
          </a:bodyPr>
          <a:lstStyle/>
          <a:p>
            <a:pPr algn="ctr">
              <a:buNone/>
            </a:pPr>
            <a:endParaRPr lang="en-IN" sz="9600">
              <a:latin typeface="Times New Roman" pitchFamily="18" charset="0"/>
              <a:cs typeface="Times New Roman" pitchFamily="18" charset="0"/>
            </a:endParaRPr>
          </a:p>
          <a:p>
            <a:pPr algn="ctr">
              <a:buNone/>
            </a:pPr>
            <a:r>
              <a:rPr lang="en-IN" sz="9600" b="1">
                <a:latin typeface="Cambria" pitchFamily="18" charset="0"/>
                <a:ea typeface="Cambria" pitchFamily="18" charset="0"/>
                <a:cs typeface="Times New Roman" pitchFamily="18" charset="0"/>
              </a:rPr>
              <a:t>THANK  YOU</a:t>
            </a:r>
          </a:p>
          <a:p>
            <a:pPr algn="ctr">
              <a:buNone/>
            </a:pPr>
            <a:endParaRPr lang="en-IN" sz="9600" b="1">
              <a:latin typeface="Cambria" pitchFamily="18" charset="0"/>
              <a:ea typeface="Cambria" pitchFamily="18" charset="0"/>
              <a:cs typeface="Times New Roman" pitchFamily="18" charset="0"/>
            </a:endParaRPr>
          </a:p>
        </p:txBody>
      </p:sp>
      <p:sp>
        <p:nvSpPr>
          <p:cNvPr id="2" name="Date Placeholder 1">
            <a:extLst>
              <a:ext uri="{FF2B5EF4-FFF2-40B4-BE49-F238E27FC236}">
                <a16:creationId xmlns:a16="http://schemas.microsoft.com/office/drawing/2014/main" id="{5F3DBEAC-E830-4F46-9810-2ED10E420D37}"/>
              </a:ext>
            </a:extLst>
          </p:cNvPr>
          <p:cNvSpPr>
            <a:spLocks noGrp="1"/>
          </p:cNvSpPr>
          <p:nvPr>
            <p:ph type="dt" sz="half" idx="10"/>
          </p:nvPr>
        </p:nvSpPr>
        <p:spPr>
          <a:xfrm>
            <a:off x="10626436" y="6191250"/>
            <a:ext cx="1330036" cy="476250"/>
          </a:xfrm>
        </p:spPr>
        <p:txBody>
          <a:bodyPr/>
          <a:lstStyle/>
          <a:p>
            <a:pPr algn="ctr"/>
            <a:fld id="{E73040D4-6661-4EE2-B480-5AC27F84D186}" type="datetime5">
              <a:rPr lang="en-US" b="1" smtClean="0">
                <a:latin typeface="Cambria" pitchFamily="18" charset="0"/>
                <a:ea typeface="Cambria" pitchFamily="18" charset="0"/>
              </a:rPr>
              <a:pPr algn="ctr"/>
              <a:t>19-Jul-24</a:t>
            </a:fld>
            <a:endParaRPr lang="en-US" b="1">
              <a:latin typeface="Cambria" pitchFamily="18" charset="0"/>
              <a:ea typeface="Cambria" pitchFamily="18" charset="0"/>
            </a:endParaRPr>
          </a:p>
        </p:txBody>
      </p:sp>
      <p:sp>
        <p:nvSpPr>
          <p:cNvPr id="3" name="Footer Placeholder 2">
            <a:extLst>
              <a:ext uri="{FF2B5EF4-FFF2-40B4-BE49-F238E27FC236}">
                <a16:creationId xmlns:a16="http://schemas.microsoft.com/office/drawing/2014/main" id="{17600914-9D9E-48B1-B763-346ABCEB9897}"/>
              </a:ext>
            </a:extLst>
          </p:cNvPr>
          <p:cNvSpPr>
            <a:spLocks noGrp="1"/>
          </p:cNvSpPr>
          <p:nvPr>
            <p:ph type="ftr" sz="quarter" idx="11"/>
          </p:nvPr>
        </p:nvSpPr>
        <p:spPr>
          <a:xfrm>
            <a:off x="803564" y="6172200"/>
            <a:ext cx="4696691" cy="457200"/>
          </a:xfrm>
        </p:spPr>
        <p:txBody>
          <a:bodyPr/>
          <a:lstStyle/>
          <a:p>
            <a:pPr algn="ctr"/>
            <a:r>
              <a:rPr lang="en-US" b="1">
                <a:latin typeface="Cambria" pitchFamily="18" charset="0"/>
                <a:ea typeface="Cambria" pitchFamily="18" charset="0"/>
              </a:rPr>
              <a:t>Department of CS&amp;E, </a:t>
            </a:r>
            <a:r>
              <a:rPr lang="en-US" b="1" err="1">
                <a:latin typeface="Cambria" pitchFamily="18" charset="0"/>
                <a:ea typeface="Cambria" pitchFamily="18" charset="0"/>
              </a:rPr>
              <a:t>Acharya</a:t>
            </a:r>
            <a:r>
              <a:rPr lang="en-US" b="1">
                <a:latin typeface="Cambria" pitchFamily="18" charset="0"/>
                <a:ea typeface="Cambria" pitchFamily="18" charset="0"/>
              </a:rPr>
              <a:t> Institute of Technology</a:t>
            </a:r>
          </a:p>
        </p:txBody>
      </p:sp>
      <p:sp>
        <p:nvSpPr>
          <p:cNvPr id="4" name="Slide Number Placeholder 3">
            <a:extLst>
              <a:ext uri="{FF2B5EF4-FFF2-40B4-BE49-F238E27FC236}">
                <a16:creationId xmlns:a16="http://schemas.microsoft.com/office/drawing/2014/main" id="{69BE56B1-55E7-48B9-9E06-B8A044BAF613}"/>
              </a:ext>
            </a:extLst>
          </p:cNvPr>
          <p:cNvSpPr>
            <a:spLocks noGrp="1"/>
          </p:cNvSpPr>
          <p:nvPr>
            <p:ph type="sldNum" sz="quarter" idx="12"/>
          </p:nvPr>
        </p:nvSpPr>
        <p:spPr/>
        <p:txBody>
          <a:bodyPr/>
          <a:lstStyle/>
          <a:p>
            <a:fld id="{80A3A3F3-8EDC-49BE-84B5-3735161BD4D6}" type="slidenum">
              <a:rPr lang="en-US" smtClean="0"/>
              <a:pPr/>
              <a:t>38</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1AE10-CC0D-4DA4-9E7B-ADF91537450D}"/>
              </a:ext>
            </a:extLst>
          </p:cNvPr>
          <p:cNvSpPr>
            <a:spLocks noGrp="1"/>
          </p:cNvSpPr>
          <p:nvPr>
            <p:ph type="title"/>
          </p:nvPr>
        </p:nvSpPr>
        <p:spPr>
          <a:xfrm>
            <a:off x="807308" y="140773"/>
            <a:ext cx="10363200" cy="1143000"/>
          </a:xfrm>
        </p:spPr>
        <p:txBody>
          <a:bodyPr lIns="91440" tIns="45720" rIns="91440" bIns="91440" anchor="b" anchorCtr="0">
            <a:normAutofit/>
          </a:bodyPr>
          <a:lstStyle/>
          <a:p>
            <a:pPr algn="ctr"/>
            <a:r>
              <a:rPr lang="en-GB" sz="3800" b="1" dirty="0">
                <a:solidFill>
                  <a:schemeClr val="tx1"/>
                </a:solidFill>
                <a:latin typeface="Times New Roman"/>
                <a:cs typeface="Times New Roman"/>
              </a:rPr>
              <a:t>Contents</a:t>
            </a:r>
            <a:endParaRPr lang="en-IN" sz="3800" b="1">
              <a:solidFill>
                <a:schemeClr val="tx1"/>
              </a:solidFill>
              <a:latin typeface="Times New Roman"/>
              <a:cs typeface="Times New Roman"/>
            </a:endParaRPr>
          </a:p>
        </p:txBody>
      </p:sp>
      <p:sp>
        <p:nvSpPr>
          <p:cNvPr id="3" name="Date Placeholder 2">
            <a:extLst>
              <a:ext uri="{FF2B5EF4-FFF2-40B4-BE49-F238E27FC236}">
                <a16:creationId xmlns:a16="http://schemas.microsoft.com/office/drawing/2014/main" id="{55516681-B47F-AA77-7ED7-D8597A87FE8D}"/>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72EDD94D-4FD9-1931-58A7-689A8F8520C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73162A90-15F6-3722-D392-651CFD37B65B}"/>
              </a:ext>
            </a:extLst>
          </p:cNvPr>
          <p:cNvSpPr>
            <a:spLocks noGrp="1"/>
          </p:cNvSpPr>
          <p:nvPr>
            <p:ph type="sldNum" sz="quarter" idx="12"/>
          </p:nvPr>
        </p:nvSpPr>
        <p:spPr/>
        <p:txBody>
          <a:bodyPr/>
          <a:lstStyle/>
          <a:p>
            <a:fld id="{80A3A3F3-8EDC-49BE-84B5-3735161BD4D6}" type="slidenum">
              <a:rPr lang="en-US" smtClean="0"/>
              <a:pPr/>
              <a:t>4</a:t>
            </a:fld>
            <a:endParaRPr lang="en-US"/>
          </a:p>
        </p:txBody>
      </p:sp>
      <p:sp>
        <p:nvSpPr>
          <p:cNvPr id="6" name="Content Placeholder 5">
            <a:extLst>
              <a:ext uri="{FF2B5EF4-FFF2-40B4-BE49-F238E27FC236}">
                <a16:creationId xmlns:a16="http://schemas.microsoft.com/office/drawing/2014/main" id="{C3B6C611-EEA8-8CC8-5874-6857DAAED01F}"/>
              </a:ext>
            </a:extLst>
          </p:cNvPr>
          <p:cNvSpPr>
            <a:spLocks noGrp="1"/>
          </p:cNvSpPr>
          <p:nvPr>
            <p:ph sz="quarter" idx="1"/>
          </p:nvPr>
        </p:nvSpPr>
        <p:spPr/>
        <p:txBody>
          <a:bodyPr vert="horz" lIns="91440" tIns="45720" rIns="91440" bIns="45720" anchor="t">
            <a:normAutofit/>
          </a:bodyPr>
          <a:lstStyle/>
          <a:p>
            <a:pPr algn="just" rtl="0" fontAlgn="base">
              <a:lnSpc>
                <a:spcPct val="150000"/>
              </a:lnSpc>
              <a:spcBef>
                <a:spcPts val="0"/>
              </a:spcBef>
              <a:spcAft>
                <a:spcPts val="0"/>
              </a:spcAft>
              <a:buClrTx/>
              <a:buFont typeface="Arial" panose="020B0604020202020204" pitchFamily="34" charset="0"/>
              <a:buChar char="•"/>
            </a:pPr>
            <a:r>
              <a:rPr lang="en-IN" sz="1800" dirty="0">
                <a:solidFill>
                  <a:srgbClr val="000000"/>
                </a:solidFill>
                <a:latin typeface="Times New Roman"/>
                <a:cs typeface="Times New Roman"/>
              </a:rPr>
              <a:t>List of figures</a:t>
            </a:r>
            <a:endParaRPr lang="en-IN" sz="1800" b="0" i="0" u="none" strike="noStrike">
              <a:solidFill>
                <a:srgbClr val="000000"/>
              </a:solidFill>
              <a:effectLst/>
              <a:latin typeface="Times New Roman"/>
              <a:cs typeface="Times New Roman"/>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a:cs typeface="Times New Roman"/>
              </a:rPr>
              <a:t>Introduction to OpenGL</a:t>
            </a:r>
            <a:endParaRPr lang="en-IN" sz="1800" b="0" i="0" u="none" strike="noStrike">
              <a:solidFill>
                <a:srgbClr val="000000"/>
              </a:solidFill>
              <a:effectLst/>
              <a:latin typeface="Times New Roman"/>
              <a:cs typeface="Times New Roman"/>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a:cs typeface="Times New Roman"/>
              </a:rPr>
              <a:t>Introduction to CGIP</a:t>
            </a:r>
            <a:endParaRPr lang="en-IN" sz="1800" b="0" i="0" u="none" strike="noStrike">
              <a:solidFill>
                <a:srgbClr val="000000"/>
              </a:solidFill>
              <a:effectLst/>
              <a:latin typeface="Times New Roman"/>
              <a:cs typeface="Times New Roman"/>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a:cs typeface="Times New Roman"/>
              </a:rPr>
              <a:t>Introduction on Mini Project topic</a:t>
            </a:r>
            <a:endParaRPr lang="en-IN" sz="1800" b="0" i="0" u="none" strike="noStrike">
              <a:solidFill>
                <a:srgbClr val="000000"/>
              </a:solidFill>
              <a:effectLst/>
              <a:latin typeface="Times New Roman"/>
              <a:cs typeface="Times New Roman"/>
            </a:endParaRPr>
          </a:p>
          <a:p>
            <a:pPr algn="just" fontAlgn="base">
              <a:lnSpc>
                <a:spcPct val="150000"/>
              </a:lnSpc>
              <a:spcBef>
                <a:spcPts val="0"/>
              </a:spcBef>
              <a:buClrTx/>
              <a:buFont typeface="Arial" panose="020B0604020202020204" pitchFamily="34" charset="0"/>
              <a:buChar char="•"/>
            </a:pPr>
            <a:r>
              <a:rPr lang="en-IN" sz="1800" b="0" i="0" u="none" strike="noStrike" dirty="0">
                <a:solidFill>
                  <a:srgbClr val="000000"/>
                </a:solidFill>
                <a:effectLst/>
                <a:latin typeface="Times New Roman"/>
                <a:cs typeface="Times New Roman"/>
              </a:rPr>
              <a:t>Requirements</a:t>
            </a:r>
            <a:r>
              <a:rPr lang="en-IN" sz="1800" dirty="0">
                <a:solidFill>
                  <a:srgbClr val="000000"/>
                </a:solidFill>
                <a:latin typeface="Times New Roman"/>
                <a:cs typeface="Times New Roman"/>
              </a:rPr>
              <a:t> </a:t>
            </a:r>
            <a:endParaRPr lang="en-IN" sz="1800">
              <a:solidFill>
                <a:srgbClr val="000000"/>
              </a:solidFill>
              <a:latin typeface="Times New Roman"/>
              <a:cs typeface="Times New Roman"/>
            </a:endParaRPr>
          </a:p>
          <a:p>
            <a:pPr algn="just" fontAlgn="base">
              <a:lnSpc>
                <a:spcPct val="150000"/>
              </a:lnSpc>
              <a:spcBef>
                <a:spcPts val="0"/>
              </a:spcBef>
              <a:buClrTx/>
              <a:buFont typeface="Arial" panose="020B0604020202020204" pitchFamily="34" charset="0"/>
              <a:buChar char="•"/>
            </a:pPr>
            <a:r>
              <a:rPr lang="en-IN" sz="1800" b="0" i="0" u="none" strike="noStrike" dirty="0">
                <a:solidFill>
                  <a:srgbClr val="000000"/>
                </a:solidFill>
                <a:effectLst/>
                <a:latin typeface="Times New Roman"/>
                <a:cs typeface="Times New Roman"/>
              </a:rPr>
              <a:t>About the project (User defined functions,</a:t>
            </a:r>
            <a:r>
              <a:rPr lang="en-IN" sz="1800" dirty="0">
                <a:solidFill>
                  <a:srgbClr val="000000"/>
                </a:solidFill>
                <a:latin typeface="Times New Roman"/>
                <a:cs typeface="Times New Roman"/>
              </a:rPr>
              <a:t> Built - in functions, </a:t>
            </a:r>
            <a:r>
              <a:rPr lang="en-IN" sz="1800" b="0" i="0" u="none" strike="noStrike" dirty="0">
                <a:solidFill>
                  <a:srgbClr val="000000"/>
                </a:solidFill>
                <a:effectLst/>
                <a:latin typeface="Times New Roman"/>
                <a:cs typeface="Times New Roman"/>
              </a:rPr>
              <a:t>data flow diagrams, code snippets)</a:t>
            </a:r>
            <a:endParaRPr lang="en-IN" sz="1800" dirty="0">
              <a:latin typeface="Times New Roman"/>
              <a:cs typeface="Times New Roman"/>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a:cs typeface="Times New Roman"/>
              </a:rPr>
              <a:t>Results</a:t>
            </a:r>
          </a:p>
          <a:p>
            <a:pPr algn="just">
              <a:lnSpc>
                <a:spcPct val="150000"/>
              </a:lnSpc>
              <a:spcBef>
                <a:spcPts val="0"/>
              </a:spcBef>
              <a:buClrTx/>
              <a:buFont typeface="Arial" panose="020B0604020202020204" pitchFamily="34" charset="0"/>
              <a:buChar char="•"/>
            </a:pPr>
            <a:r>
              <a:rPr lang="en-IN" sz="1800" dirty="0">
                <a:solidFill>
                  <a:srgbClr val="000000"/>
                </a:solidFill>
                <a:latin typeface="Times New Roman"/>
                <a:cs typeface="Times New Roman"/>
              </a:rPr>
              <a:t>Applications</a:t>
            </a: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panose="02020603050405020304" pitchFamily="18" charset="0"/>
                <a:cs typeface="Times New Roman" panose="02020603050405020304" pitchFamily="18" charset="0"/>
              </a:rPr>
              <a:t>Advantages and Future enhancements</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p>
            <a:pPr algn="just" rtl="0" fontAlgn="base">
              <a:lnSpc>
                <a:spcPct val="150000"/>
              </a:lnSpc>
              <a:spcBef>
                <a:spcPts val="0"/>
              </a:spcBef>
              <a:spcAft>
                <a:spcPts val="0"/>
              </a:spcAft>
              <a:buClrTx/>
              <a:buFont typeface="Arial" panose="020B0604020202020204" pitchFamily="34" charset="0"/>
              <a:buChar char="•"/>
            </a:pPr>
            <a:r>
              <a:rPr lang="en-IN" sz="1800" b="0" i="0" u="none" strike="noStrike" dirty="0">
                <a:solidFill>
                  <a:srgbClr val="000000"/>
                </a:solidFill>
                <a:effectLst/>
                <a:latin typeface="Times New Roman" panose="02020603050405020304" pitchFamily="18" charset="0"/>
                <a:cs typeface="Times New Roman" panose="02020603050405020304" pitchFamily="18" charset="0"/>
              </a:rPr>
              <a:t>Conclusion</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p>
            <a:pPr algn="just">
              <a:lnSpc>
                <a:spcPct val="150000"/>
              </a:lnSpc>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2898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D8686-25D5-7ECC-AE90-AF898C7FFD4B}"/>
              </a:ext>
            </a:extLst>
          </p:cNvPr>
          <p:cNvSpPr>
            <a:spLocks noGrp="1"/>
          </p:cNvSpPr>
          <p:nvPr>
            <p:ph type="title"/>
          </p:nvPr>
        </p:nvSpPr>
        <p:spPr>
          <a:xfrm>
            <a:off x="807308" y="181963"/>
            <a:ext cx="11040533"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List of Figures</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F7611F7-19CB-2AC3-D32B-3A989784CF63}"/>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E14A011F-2EDD-C1B5-BE3A-17C005C8A46E}"/>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3F82EF07-6650-07F1-9848-87FFB9407B55}"/>
              </a:ext>
            </a:extLst>
          </p:cNvPr>
          <p:cNvSpPr>
            <a:spLocks noGrp="1"/>
          </p:cNvSpPr>
          <p:nvPr>
            <p:ph type="sldNum" sz="quarter" idx="12"/>
          </p:nvPr>
        </p:nvSpPr>
        <p:spPr/>
        <p:txBody>
          <a:bodyPr/>
          <a:lstStyle/>
          <a:p>
            <a:fld id="{80A3A3F3-8EDC-49BE-84B5-3735161BD4D6}" type="slidenum">
              <a:rPr lang="en-US" smtClean="0"/>
              <a:pPr/>
              <a:t>5</a:t>
            </a:fld>
            <a:endParaRPr lang="en-US"/>
          </a:p>
        </p:txBody>
      </p:sp>
      <p:graphicFrame>
        <p:nvGraphicFramePr>
          <p:cNvPr id="7" name="Content Placeholder 6">
            <a:extLst>
              <a:ext uri="{FF2B5EF4-FFF2-40B4-BE49-F238E27FC236}">
                <a16:creationId xmlns:a16="http://schemas.microsoft.com/office/drawing/2014/main" id="{ED9A0BCC-063A-EC8A-220A-EF5857A2C51E}"/>
              </a:ext>
            </a:extLst>
          </p:cNvPr>
          <p:cNvGraphicFramePr>
            <a:graphicFrameLocks noGrp="1"/>
          </p:cNvGraphicFramePr>
          <p:nvPr>
            <p:ph sz="quarter" idx="1"/>
            <p:extLst>
              <p:ext uri="{D42A27DB-BD31-4B8C-83A1-F6EECF244321}">
                <p14:modId xmlns:p14="http://schemas.microsoft.com/office/powerpoint/2010/main" val="4017004949"/>
              </p:ext>
            </p:extLst>
          </p:nvPr>
        </p:nvGraphicFramePr>
        <p:xfrm>
          <a:off x="914400" y="1447799"/>
          <a:ext cx="10813587" cy="4242415"/>
        </p:xfrm>
        <a:graphic>
          <a:graphicData uri="http://schemas.openxmlformats.org/drawingml/2006/table">
            <a:tbl>
              <a:tblPr firstRow="1" bandRow="1">
                <a:tableStyleId>{5C22544A-7EE6-4342-B048-85BDC9FD1C3A}</a:tableStyleId>
              </a:tblPr>
              <a:tblGrid>
                <a:gridCol w="3604529">
                  <a:extLst>
                    <a:ext uri="{9D8B030D-6E8A-4147-A177-3AD203B41FA5}">
                      <a16:colId xmlns:a16="http://schemas.microsoft.com/office/drawing/2014/main" val="1845144537"/>
                    </a:ext>
                  </a:extLst>
                </a:gridCol>
                <a:gridCol w="3604529">
                  <a:extLst>
                    <a:ext uri="{9D8B030D-6E8A-4147-A177-3AD203B41FA5}">
                      <a16:colId xmlns:a16="http://schemas.microsoft.com/office/drawing/2014/main" val="2932346276"/>
                    </a:ext>
                  </a:extLst>
                </a:gridCol>
                <a:gridCol w="3604529">
                  <a:extLst>
                    <a:ext uri="{9D8B030D-6E8A-4147-A177-3AD203B41FA5}">
                      <a16:colId xmlns:a16="http://schemas.microsoft.com/office/drawing/2014/main" val="3509301236"/>
                    </a:ext>
                  </a:extLst>
                </a:gridCol>
              </a:tblGrid>
              <a:tr h="592451">
                <a:tc>
                  <a:txBody>
                    <a:bodyPr/>
                    <a:lstStyle/>
                    <a:p>
                      <a:pPr algn="ctr"/>
                      <a:r>
                        <a:rPr lang="en-GB" dirty="0">
                          <a:latin typeface="Times New Roman" panose="02020603050405020304" pitchFamily="18" charset="0"/>
                          <a:cs typeface="Times New Roman" panose="02020603050405020304" pitchFamily="18" charset="0"/>
                        </a:rPr>
                        <a:t>SL.NO</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a:cs typeface="Times New Roman"/>
                        </a:rPr>
                        <a:t>IMAGE NAME</a:t>
                      </a:r>
                    </a:p>
                  </a:txBody>
                  <a:tcPr/>
                </a:tc>
                <a:tc>
                  <a:txBody>
                    <a:bodyPr/>
                    <a:lstStyle/>
                    <a:p>
                      <a:pPr algn="ctr"/>
                      <a:r>
                        <a:rPr lang="en-GB" dirty="0">
                          <a:latin typeface="Times New Roman" panose="02020603050405020304" pitchFamily="18" charset="0"/>
                          <a:cs typeface="Times New Roman" panose="02020603050405020304" pitchFamily="18" charset="0"/>
                        </a:rPr>
                        <a:t>SLIDE NO</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64390635"/>
                  </a:ext>
                </a:extLst>
              </a:tr>
              <a:tr h="592451">
                <a:tc>
                  <a:txBody>
                    <a:bodyPr/>
                    <a:lstStyle/>
                    <a:p>
                      <a:pPr algn="ctr"/>
                      <a:r>
                        <a:rPr lang="en-GB" dirty="0">
                          <a:latin typeface="Times New Roman" panose="02020603050405020304" pitchFamily="18" charset="0"/>
                          <a:cs typeface="Times New Roman" panose="02020603050405020304" pitchFamily="18" charset="0"/>
                        </a:rPr>
                        <a:t>01</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panose="02020603050405020304" pitchFamily="18" charset="0"/>
                          <a:cs typeface="Times New Roman" panose="02020603050405020304" pitchFamily="18" charset="0"/>
                        </a:rPr>
                        <a:t>Data Flow Diagram</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a:cs typeface="Times New Roman"/>
                        </a:rPr>
                        <a:t>17</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54852557"/>
                  </a:ext>
                </a:extLst>
              </a:tr>
              <a:tr h="592451">
                <a:tc>
                  <a:txBody>
                    <a:bodyPr/>
                    <a:lstStyle/>
                    <a:p>
                      <a:pPr algn="ctr"/>
                      <a:r>
                        <a:rPr lang="en-GB" dirty="0">
                          <a:latin typeface="Times New Roman" panose="02020603050405020304" pitchFamily="18" charset="0"/>
                          <a:cs typeface="Times New Roman" panose="02020603050405020304" pitchFamily="18" charset="0"/>
                        </a:rPr>
                        <a:t>02</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panose="02020603050405020304" pitchFamily="18" charset="0"/>
                          <a:cs typeface="Times New Roman" panose="02020603050405020304" pitchFamily="18" charset="0"/>
                        </a:rPr>
                        <a:t>Home Page of ROCKNET – Hand Recognition with RPS </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GB" dirty="0">
                          <a:latin typeface="Times New Roman"/>
                          <a:cs typeface="Times New Roman"/>
                        </a:rPr>
                        <a:t>26</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44190220"/>
                  </a:ext>
                </a:extLst>
              </a:tr>
              <a:tr h="592451">
                <a:tc>
                  <a:txBody>
                    <a:bodyPr/>
                    <a:lstStyle/>
                    <a:p>
                      <a:pPr algn="ctr"/>
                      <a:r>
                        <a:rPr lang="en-GB" dirty="0">
                          <a:latin typeface="Times New Roman" panose="02020603050405020304" pitchFamily="18" charset="0"/>
                          <a:cs typeface="Times New Roman" panose="02020603050405020304" pitchFamily="18" charset="0"/>
                        </a:rPr>
                        <a:t>03</a:t>
                      </a:r>
                      <a:endParaRPr lang="en-IN" dirty="0">
                        <a:latin typeface="Times New Roman" panose="02020603050405020304" pitchFamily="18" charset="0"/>
                        <a:cs typeface="Times New Roman" panose="02020603050405020304" pitchFamily="18" charset="0"/>
                      </a:endParaRPr>
                    </a:p>
                  </a:txBody>
                  <a:tcPr/>
                </a:tc>
                <a:tc>
                  <a:txBody>
                    <a:bodyPr/>
                    <a:lstStyle/>
                    <a:p>
                      <a:pPr lvl="0" algn="ctr">
                        <a:buNone/>
                      </a:pPr>
                      <a:r>
                        <a:rPr lang="en-GB" sz="1800" b="0" i="0" u="none" strike="noStrike" noProof="0" dirty="0">
                          <a:solidFill>
                            <a:srgbClr val="000000"/>
                          </a:solidFill>
                          <a:latin typeface="Times New Roman"/>
                        </a:rPr>
                        <a:t>Opponent Select page</a:t>
                      </a:r>
                      <a:endParaRPr lang="en-US" dirty="0"/>
                    </a:p>
                  </a:txBody>
                  <a:tcPr/>
                </a:tc>
                <a:tc>
                  <a:txBody>
                    <a:bodyPr/>
                    <a:lstStyle/>
                    <a:p>
                      <a:pPr algn="ctr"/>
                      <a:r>
                        <a:rPr lang="en-GB" dirty="0">
                          <a:latin typeface="Times New Roman"/>
                          <a:cs typeface="Times New Roman"/>
                        </a:rPr>
                        <a:t>27</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4673578"/>
                  </a:ext>
                </a:extLst>
              </a:tr>
              <a:tr h="592451">
                <a:tc>
                  <a:txBody>
                    <a:bodyPr/>
                    <a:lstStyle/>
                    <a:p>
                      <a:pPr algn="ctr"/>
                      <a:r>
                        <a:rPr lang="en-GB" dirty="0">
                          <a:latin typeface="Times New Roman" panose="02020603050405020304" pitchFamily="18" charset="0"/>
                          <a:cs typeface="Times New Roman" panose="02020603050405020304" pitchFamily="18" charset="0"/>
                        </a:rPr>
                        <a:t>04</a:t>
                      </a:r>
                      <a:endParaRPr lang="en-IN" dirty="0">
                        <a:latin typeface="Times New Roman" panose="02020603050405020304" pitchFamily="18" charset="0"/>
                        <a:cs typeface="Times New Roman" panose="02020603050405020304" pitchFamily="18" charset="0"/>
                      </a:endParaRPr>
                    </a:p>
                  </a:txBody>
                  <a:tcPr/>
                </a:tc>
                <a:tc>
                  <a:txBody>
                    <a:bodyPr/>
                    <a:lstStyle/>
                    <a:p>
                      <a:pPr lvl="0" algn="ctr">
                        <a:buNone/>
                      </a:pPr>
                      <a:r>
                        <a:rPr lang="en-GB" sz="1800" b="0" i="0" u="none" strike="noStrike" noProof="0" dirty="0">
                          <a:solidFill>
                            <a:srgbClr val="000000"/>
                          </a:solidFill>
                          <a:latin typeface="Times New Roman"/>
                        </a:rPr>
                        <a:t>Play with Computer page</a:t>
                      </a:r>
                      <a:endParaRPr lang="en-US" dirty="0"/>
                    </a:p>
                  </a:txBody>
                  <a:tcPr/>
                </a:tc>
                <a:tc>
                  <a:txBody>
                    <a:bodyPr/>
                    <a:lstStyle/>
                    <a:p>
                      <a:pPr algn="ctr"/>
                      <a:r>
                        <a:rPr lang="en-IN" dirty="0">
                          <a:latin typeface="Times New Roman"/>
                          <a:cs typeface="Times New Roman"/>
                        </a:rPr>
                        <a:t>28</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5459332"/>
                  </a:ext>
                </a:extLst>
              </a:tr>
              <a:tr h="592451">
                <a:tc>
                  <a:txBody>
                    <a:bodyPr/>
                    <a:lstStyle/>
                    <a:p>
                      <a:pPr algn="ctr"/>
                      <a:r>
                        <a:rPr lang="en-GB" dirty="0">
                          <a:latin typeface="Times New Roman" panose="02020603050405020304" pitchFamily="18" charset="0"/>
                          <a:cs typeface="Times New Roman" panose="02020603050405020304" pitchFamily="18" charset="0"/>
                        </a:rPr>
                        <a:t>05</a:t>
                      </a:r>
                      <a:endParaRPr lang="en-IN" dirty="0">
                        <a:latin typeface="Times New Roman" panose="02020603050405020304" pitchFamily="18" charset="0"/>
                        <a:cs typeface="Times New Roman" panose="02020603050405020304" pitchFamily="18" charset="0"/>
                      </a:endParaRPr>
                    </a:p>
                  </a:txBody>
                  <a:tcPr/>
                </a:tc>
                <a:tc>
                  <a:txBody>
                    <a:bodyPr/>
                    <a:lstStyle/>
                    <a:p>
                      <a:pPr lvl="0" algn="ctr">
                        <a:lnSpc>
                          <a:spcPct val="100000"/>
                        </a:lnSpc>
                        <a:spcBef>
                          <a:spcPts val="0"/>
                        </a:spcBef>
                        <a:spcAft>
                          <a:spcPts val="0"/>
                        </a:spcAft>
                        <a:buNone/>
                      </a:pPr>
                      <a:r>
                        <a:rPr lang="en-GB" sz="1800" b="0" i="0" u="none" strike="noStrike" noProof="0" dirty="0">
                          <a:solidFill>
                            <a:srgbClr val="000000"/>
                          </a:solidFill>
                          <a:latin typeface="Times New Roman"/>
                        </a:rPr>
                        <a:t>Play with friend window </a:t>
                      </a:r>
                      <a:endParaRPr lang="en-GB" sz="1800" b="0" i="0" u="none" strike="noStrike" noProof="0">
                        <a:solidFill>
                          <a:srgbClr val="000000"/>
                        </a:solidFill>
                        <a:latin typeface="Times New Roman"/>
                      </a:endParaRPr>
                    </a:p>
                  </a:txBody>
                  <a:tcPr/>
                </a:tc>
                <a:tc>
                  <a:txBody>
                    <a:bodyPr/>
                    <a:lstStyle/>
                    <a:p>
                      <a:pPr algn="ctr"/>
                      <a:r>
                        <a:rPr lang="en-IN" dirty="0">
                          <a:latin typeface="Times New Roman"/>
                          <a:cs typeface="Times New Roman"/>
                        </a:rPr>
                        <a:t>29</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45235756"/>
                  </a:ext>
                </a:extLst>
              </a:tr>
              <a:tr h="592451">
                <a:tc>
                  <a:txBody>
                    <a:bodyPr/>
                    <a:lstStyle/>
                    <a:p>
                      <a:pPr lvl="0" algn="ctr">
                        <a:buNone/>
                      </a:pPr>
                      <a:r>
                        <a:rPr lang="en-GB" dirty="0">
                          <a:latin typeface="Times New Roman"/>
                          <a:cs typeface="Times New Roman"/>
                        </a:rPr>
                        <a:t>06</a:t>
                      </a:r>
                    </a:p>
                  </a:txBody>
                  <a:tcPr/>
                </a:tc>
                <a:tc>
                  <a:txBody>
                    <a:bodyPr/>
                    <a:lstStyle/>
                    <a:p>
                      <a:pPr lvl="0" algn="ctr">
                        <a:lnSpc>
                          <a:spcPct val="100000"/>
                        </a:lnSpc>
                        <a:spcBef>
                          <a:spcPts val="0"/>
                        </a:spcBef>
                        <a:spcAft>
                          <a:spcPts val="0"/>
                        </a:spcAft>
                        <a:buNone/>
                      </a:pPr>
                      <a:r>
                        <a:rPr lang="en-GB" sz="1800" b="0" i="0" u="none" strike="noStrike" noProof="0" dirty="0">
                          <a:solidFill>
                            <a:srgbClr val="000000"/>
                          </a:solidFill>
                          <a:latin typeface="Times New Roman"/>
                        </a:rPr>
                        <a:t>About page  </a:t>
                      </a:r>
                      <a:endParaRPr lang="en-IN" sz="1800" b="0" i="0" u="none" strike="noStrike" noProof="0" dirty="0">
                        <a:solidFill>
                          <a:srgbClr val="000000"/>
                        </a:solidFill>
                        <a:latin typeface="Times New Roman"/>
                      </a:endParaRPr>
                    </a:p>
                    <a:p>
                      <a:pPr lvl="0" algn="ctr">
                        <a:buNone/>
                      </a:pPr>
                      <a:endParaRPr lang="en-IN" dirty="0">
                        <a:latin typeface="Times New Roman"/>
                        <a:cs typeface="Times New Roman"/>
                      </a:endParaRPr>
                    </a:p>
                  </a:txBody>
                  <a:tcPr/>
                </a:tc>
                <a:tc>
                  <a:txBody>
                    <a:bodyPr/>
                    <a:lstStyle/>
                    <a:p>
                      <a:pPr lvl="0" algn="ctr">
                        <a:buNone/>
                      </a:pPr>
                      <a:r>
                        <a:rPr lang="en-IN" dirty="0">
                          <a:latin typeface="Times New Roman"/>
                          <a:cs typeface="Times New Roman"/>
                        </a:rPr>
                        <a:t>30</a:t>
                      </a:r>
                    </a:p>
                  </a:txBody>
                  <a:tcPr/>
                </a:tc>
                <a:extLst>
                  <a:ext uri="{0D108BD9-81ED-4DB2-BD59-A6C34878D82A}">
                    <a16:rowId xmlns:a16="http://schemas.microsoft.com/office/drawing/2014/main" val="1401240543"/>
                  </a:ext>
                </a:extLst>
              </a:tr>
            </a:tbl>
          </a:graphicData>
        </a:graphic>
      </p:graphicFrame>
    </p:spTree>
    <p:extLst>
      <p:ext uri="{BB962C8B-B14F-4D97-AF65-F5344CB8AC3E}">
        <p14:creationId xmlns:p14="http://schemas.microsoft.com/office/powerpoint/2010/main" val="2554854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6F577-D3B3-CF10-106B-45A09FAD587A}"/>
              </a:ext>
            </a:extLst>
          </p:cNvPr>
          <p:cNvSpPr>
            <a:spLocks noGrp="1"/>
          </p:cNvSpPr>
          <p:nvPr>
            <p:ph type="title"/>
          </p:nvPr>
        </p:nvSpPr>
        <p:spPr>
          <a:xfrm>
            <a:off x="2372498" y="151070"/>
            <a:ext cx="7438768" cy="1184189"/>
          </a:xfrm>
        </p:spPr>
        <p:txBody>
          <a:bodyPr lIns="91440" tIns="45720" rIns="91440" bIns="91440" anchor="b" anchorCtr="0">
            <a:normAutofit/>
          </a:bodyPr>
          <a:lstStyle/>
          <a:p>
            <a:r>
              <a:rPr lang="en-GB">
                <a:solidFill>
                  <a:schemeClr val="tx1">
                    <a:lumMod val="95000"/>
                    <a:lumOff val="5000"/>
                  </a:schemeClr>
                </a:solidFill>
              </a:rPr>
              <a:t>       </a:t>
            </a:r>
            <a:r>
              <a:rPr lang="en-GB" b="1">
                <a:solidFill>
                  <a:schemeClr val="tx1">
                    <a:lumMod val="95000"/>
                    <a:lumOff val="5000"/>
                  </a:schemeClr>
                </a:solidFill>
                <a:latin typeface="Times New Roman"/>
                <a:cs typeface="Times New Roman"/>
              </a:rPr>
              <a:t> Introduction to OpenGL</a:t>
            </a:r>
            <a:endParaRPr lang="en-IN" b="1">
              <a:solidFill>
                <a:schemeClr val="tx1">
                  <a:lumMod val="95000"/>
                  <a:lumOff val="5000"/>
                </a:schemeClr>
              </a:solidFill>
              <a:latin typeface="Times New Roman"/>
              <a:cs typeface="Times New Roman"/>
            </a:endParaRPr>
          </a:p>
        </p:txBody>
      </p:sp>
      <p:sp>
        <p:nvSpPr>
          <p:cNvPr id="3" name="Date Placeholder 2">
            <a:extLst>
              <a:ext uri="{FF2B5EF4-FFF2-40B4-BE49-F238E27FC236}">
                <a16:creationId xmlns:a16="http://schemas.microsoft.com/office/drawing/2014/main" id="{2B5419DB-5DBF-69CC-5AB1-4BDC2B364D77}"/>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57309CD8-3AE4-92B0-B3A6-90A1005395F1}"/>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1BB81F24-EBCA-6159-CD9C-8AE8596528F6}"/>
              </a:ext>
            </a:extLst>
          </p:cNvPr>
          <p:cNvSpPr>
            <a:spLocks noGrp="1"/>
          </p:cNvSpPr>
          <p:nvPr>
            <p:ph type="sldNum" sz="quarter" idx="12"/>
          </p:nvPr>
        </p:nvSpPr>
        <p:spPr/>
        <p:txBody>
          <a:bodyPr/>
          <a:lstStyle/>
          <a:p>
            <a:fld id="{80A3A3F3-8EDC-49BE-84B5-3735161BD4D6}" type="slidenum">
              <a:rPr lang="en-US" smtClean="0"/>
              <a:pPr/>
              <a:t>6</a:t>
            </a:fld>
            <a:endParaRPr lang="en-US"/>
          </a:p>
        </p:txBody>
      </p:sp>
      <p:sp>
        <p:nvSpPr>
          <p:cNvPr id="7" name="Rectangle 1">
            <a:extLst>
              <a:ext uri="{FF2B5EF4-FFF2-40B4-BE49-F238E27FC236}">
                <a16:creationId xmlns:a16="http://schemas.microsoft.com/office/drawing/2014/main" id="{CBF1F5F5-BA20-CECA-D26C-D33D5A658270}"/>
              </a:ext>
            </a:extLst>
          </p:cNvPr>
          <p:cNvSpPr>
            <a:spLocks noGrp="1" noChangeArrowheads="1"/>
          </p:cNvSpPr>
          <p:nvPr>
            <p:ph sz="quarter" idx="1"/>
          </p:nvPr>
        </p:nvSpPr>
        <p:spPr bwMode="auto">
          <a:xfrm>
            <a:off x="801468" y="1382196"/>
            <a:ext cx="10489899" cy="47053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Arial"/>
              </a:rPr>
              <a:t>What is OpenGL?</a:t>
            </a:r>
            <a:endParaRPr lang="en-US" altLang="en-US" sz="2000" b="0" i="0" u="none" strike="noStrike" cap="none" normalizeH="0" baseline="0" dirty="0">
              <a:ln>
                <a:noFill/>
              </a:ln>
              <a:effectLst/>
              <a:latin typeface="Times New Roman"/>
              <a:cs typeface="Arial"/>
            </a:endParaRPr>
          </a:p>
          <a:p>
            <a:pPr marL="560070" lvl="1" indent="-285750">
              <a:lnSpc>
                <a:spcPct val="150000"/>
              </a:lnSpc>
              <a:spcBef>
                <a:spcPct val="0"/>
              </a:spcBef>
              <a:spcAft>
                <a:spcPct val="0"/>
              </a:spcAft>
              <a:buClrTx/>
              <a:buFont typeface="Arial" panose="020B0604020202020204" pitchFamily="34" charset="0"/>
              <a:buChar char="•"/>
            </a:pPr>
            <a:r>
              <a:rPr lang="en-US" altLang="en-US" sz="1800" dirty="0">
                <a:latin typeface="Times New Roman" panose="02020603050405020304" pitchFamily="18" charset="0"/>
                <a:cs typeface="Times New Roman" panose="02020603050405020304" pitchFamily="18" charset="0"/>
              </a:rPr>
              <a:t>OpenGL</a:t>
            </a:r>
            <a:r>
              <a:rPr kumimoji="0" lang="en-US" altLang="en-US" sz="1800" b="0" i="0" u="none" strike="noStrike" cap="none" normalizeH="0" baseline="0" dirty="0">
                <a:ln>
                  <a:noFill/>
                </a:ln>
                <a:effectLst/>
                <a:latin typeface="Times New Roman" panose="02020603050405020304" pitchFamily="18" charset="0"/>
                <a:cs typeface="Times New Roman" panose="02020603050405020304" pitchFamily="18" charset="0"/>
              </a:rPr>
              <a:t> stands for Open Graphics Library.</a:t>
            </a:r>
            <a:endParaRPr lang="en-US" sz="1800">
              <a:latin typeface="Times New Roman" panose="02020603050405020304" pitchFamily="18" charset="0"/>
              <a:cs typeface="Times New Roman" panose="02020603050405020304" pitchFamily="18" charset="0"/>
            </a:endParaRPr>
          </a:p>
          <a:p>
            <a:pPr marL="560070" lvl="1" indent="-285750"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panose="02020603050405020304" pitchFamily="18" charset="0"/>
                <a:cs typeface="Times New Roman" panose="02020603050405020304" pitchFamily="18" charset="0"/>
              </a:rPr>
              <a:t>It is a cross-language, cross-platform API.</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marL="560070" lvl="1" indent="-285750"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panose="02020603050405020304" pitchFamily="18" charset="0"/>
                <a:cs typeface="Times New Roman" panose="02020603050405020304" pitchFamily="18" charset="0"/>
              </a:rPr>
              <a:t>Used for rendering 2D and 3D vector graphics.</a:t>
            </a:r>
            <a:endParaRPr lang="en-US" altLang="en-US" sz="1800" b="0" i="0" u="none" strike="noStrike" cap="none" normalizeH="0" baseline="0">
              <a:ln>
                <a:noFill/>
              </a:ln>
              <a:effectLst/>
              <a:latin typeface="Times New Roman" panose="02020603050405020304" pitchFamily="18" charset="0"/>
              <a:cs typeface="Times New Roman" panose="02020603050405020304" pitchFamily="18" charset="0"/>
            </a:endParaRPr>
          </a:p>
          <a:p>
            <a:pPr marL="560070" lvl="1" indent="-285750"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Times New Roman"/>
              </a:rPr>
              <a:t>Utilizes polygons to represent images.</a:t>
            </a:r>
            <a:endParaRPr lang="en-US" altLang="en-US" sz="1800" b="0" i="0" u="none" strike="noStrike" cap="none" normalizeH="0" baseline="0">
              <a:ln>
                <a:noFill/>
              </a:ln>
              <a:effectLst/>
              <a:latin typeface="Times New Roman"/>
              <a:cs typeface="Times New Roman"/>
            </a:endParaRP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Arial"/>
              </a:rPr>
              <a:t>Design</a:t>
            </a:r>
            <a:endParaRPr lang="en-US" altLang="en-US" sz="2000" b="0" i="0" u="none" strike="noStrike" cap="none" normalizeH="0" baseline="0" dirty="0">
              <a:ln>
                <a:noFill/>
              </a:ln>
              <a:effectLst/>
              <a:latin typeface="Times New Roman"/>
              <a:cs typeface="Arial"/>
            </a:endParaRPr>
          </a:p>
          <a:p>
            <a:pPr marL="560070" lvl="1" indent="-285750"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i="0" u="none" strike="noStrike" cap="none" normalizeH="0" baseline="0">
                <a:ln>
                  <a:noFill/>
                </a:ln>
                <a:effectLst/>
                <a:latin typeface="Times New Roman"/>
                <a:cs typeface="Arial"/>
              </a:rPr>
              <a:t>Functions are similar to those in the C language.</a:t>
            </a:r>
            <a:endParaRPr lang="en-US" altLang="en-US" sz="1800">
              <a:latin typeface="Times New Roman"/>
              <a:cs typeface="Arial"/>
            </a:endParaRPr>
          </a:p>
          <a:p>
            <a:pPr marL="560070" lvl="1" indent="-285750"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i="0" u="none" strike="noStrike" cap="none" normalizeH="0" baseline="0">
                <a:ln>
                  <a:noFill/>
                </a:ln>
                <a:effectLst/>
                <a:latin typeface="Times New Roman"/>
                <a:cs typeface="Arial"/>
              </a:rPr>
              <a:t>Defined as a set of functions callable by client programs.</a:t>
            </a:r>
            <a:endParaRPr lang="en-US" altLang="en-US" sz="1800" i="0" u="none" strike="noStrike" cap="none" normalizeH="0" baseline="0">
              <a:ln>
                <a:noFill/>
              </a:ln>
              <a:effectLst/>
              <a:latin typeface="Times New Roman"/>
              <a:cs typeface="Arial"/>
            </a:endParaRPr>
          </a:p>
          <a:p>
            <a:pPr marL="560070" lvl="1" indent="-285750"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i="0" u="none" strike="noStrike" cap="none" normalizeH="0" baseline="0">
                <a:ln>
                  <a:noFill/>
                </a:ln>
                <a:effectLst/>
                <a:latin typeface="Times New Roman"/>
                <a:cs typeface="Arial"/>
              </a:rPr>
              <a:t>Language-independent.</a:t>
            </a:r>
            <a:endParaRPr lang="en-US" altLang="en-US" sz="1800" i="0" u="none" strike="noStrike" cap="none" normalizeH="0" baseline="0">
              <a:ln>
                <a:noFill/>
              </a:ln>
              <a:effectLst/>
              <a:latin typeface="Times New Roman"/>
              <a:cs typeface="Arial"/>
            </a:endParaRPr>
          </a:p>
          <a:p>
            <a:pPr marL="560070" lvl="1" indent="-285750"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i="0" u="none" strike="noStrike" cap="none" normalizeH="0" baseline="0">
                <a:ln>
                  <a:noFill/>
                </a:ln>
                <a:effectLst/>
                <a:latin typeface="Times New Roman"/>
                <a:cs typeface="Arial"/>
              </a:rPr>
              <a:t>Primarily designed in hardware.</a:t>
            </a:r>
            <a:endParaRPr lang="en-US" altLang="en-US" sz="1800" i="0" u="none" strike="noStrike" cap="none" normalizeH="0" baseline="0">
              <a:ln>
                <a:noFill/>
              </a:ln>
              <a:effectLst/>
              <a:latin typeface="Times New Roman"/>
              <a:cs typeface="Arial"/>
            </a:endParaRPr>
          </a:p>
          <a:p>
            <a:pPr marL="0" marR="0" lvl="0" indent="0" algn="l" defTabSz="914400" rtl="0" eaLnBrk="0" fontAlgn="base" latinLnBrk="0" hangingPunct="0">
              <a:lnSpc>
                <a:spcPct val="150000"/>
              </a:lnSpc>
              <a:spcBef>
                <a:spcPct val="0"/>
              </a:spcBef>
              <a:spcAft>
                <a:spcPct val="0"/>
              </a:spcAft>
              <a:buClrTx/>
              <a:buSzTx/>
              <a:buFontTx/>
              <a:buNone/>
              <a:tabLst/>
            </a:pPr>
            <a:endParaRPr lang="en-US" altLang="en-US" sz="1800" b="0" i="0" u="none" strike="noStrike" cap="none" normalizeH="0" baseline="0" dirty="0">
              <a:ln>
                <a:noFill/>
              </a:ln>
              <a:effectLst/>
              <a:latin typeface="Times New Roman"/>
              <a:cs typeface="Times New Roman"/>
            </a:endParaRPr>
          </a:p>
        </p:txBody>
      </p:sp>
    </p:spTree>
    <p:extLst>
      <p:ext uri="{BB962C8B-B14F-4D97-AF65-F5344CB8AC3E}">
        <p14:creationId xmlns:p14="http://schemas.microsoft.com/office/powerpoint/2010/main" val="2069167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8C460-96D1-2B9B-CA3C-DAE0625008DB}"/>
              </a:ext>
            </a:extLst>
          </p:cNvPr>
          <p:cNvSpPr>
            <a:spLocks noGrp="1"/>
          </p:cNvSpPr>
          <p:nvPr>
            <p:ph type="title"/>
          </p:nvPr>
        </p:nvSpPr>
        <p:spPr>
          <a:xfrm>
            <a:off x="910281" y="254043"/>
            <a:ext cx="10363200" cy="1143000"/>
          </a:xfrm>
        </p:spPr>
        <p:txBody>
          <a:bodyPr/>
          <a:lstStyle/>
          <a:p>
            <a:pPr algn="ctr"/>
            <a:r>
              <a:rPr lang="en-IN" sz="3800" b="1" dirty="0">
                <a:solidFill>
                  <a:schemeClr val="tx1"/>
                </a:solidFill>
                <a:latin typeface="Times New Roman" panose="02020603050405020304" pitchFamily="18" charset="0"/>
                <a:cs typeface="Times New Roman" panose="02020603050405020304" pitchFamily="18" charset="0"/>
              </a:rPr>
              <a:t>Development </a:t>
            </a:r>
            <a:r>
              <a:rPr lang="en-GB" sz="4000" b="1" dirty="0">
                <a:solidFill>
                  <a:schemeClr val="tx1"/>
                </a:solidFill>
                <a:latin typeface="Times New Roman" panose="02020603050405020304" pitchFamily="18" charset="0"/>
                <a:cs typeface="Times New Roman" panose="02020603050405020304" pitchFamily="18" charset="0"/>
              </a:rPr>
              <a:t>to OpenGL</a:t>
            </a:r>
            <a:endParaRPr lang="en-IN" dirty="0"/>
          </a:p>
        </p:txBody>
      </p:sp>
      <p:sp>
        <p:nvSpPr>
          <p:cNvPr id="3" name="Date Placeholder 2">
            <a:extLst>
              <a:ext uri="{FF2B5EF4-FFF2-40B4-BE49-F238E27FC236}">
                <a16:creationId xmlns:a16="http://schemas.microsoft.com/office/drawing/2014/main" id="{E06F9F49-E39D-02DD-CE8C-779D3D3EA94D}"/>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3F7B3DFC-5158-62EC-9EEC-0CC4EC2F197B}"/>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4BBC60F8-5385-4EA2-784A-E92F12456436}"/>
              </a:ext>
            </a:extLst>
          </p:cNvPr>
          <p:cNvSpPr>
            <a:spLocks noGrp="1"/>
          </p:cNvSpPr>
          <p:nvPr>
            <p:ph type="sldNum" sz="quarter" idx="12"/>
          </p:nvPr>
        </p:nvSpPr>
        <p:spPr/>
        <p:txBody>
          <a:bodyPr/>
          <a:lstStyle/>
          <a:p>
            <a:fld id="{80A3A3F3-8EDC-49BE-84B5-3735161BD4D6}" type="slidenum">
              <a:rPr lang="en-US" smtClean="0"/>
              <a:pPr/>
              <a:t>7</a:t>
            </a:fld>
            <a:endParaRPr lang="en-US"/>
          </a:p>
        </p:txBody>
      </p:sp>
      <p:sp>
        <p:nvSpPr>
          <p:cNvPr id="6" name="Content Placeholder 5">
            <a:extLst>
              <a:ext uri="{FF2B5EF4-FFF2-40B4-BE49-F238E27FC236}">
                <a16:creationId xmlns:a16="http://schemas.microsoft.com/office/drawing/2014/main" id="{BD9838AA-86DF-AB77-F284-91538D1397EE}"/>
              </a:ext>
            </a:extLst>
          </p:cNvPr>
          <p:cNvSpPr>
            <a:spLocks noGrp="1"/>
          </p:cNvSpPr>
          <p:nvPr>
            <p:ph sz="quarter" idx="1"/>
          </p:nvPr>
        </p:nvSpPr>
        <p:spPr>
          <a:xfrm>
            <a:off x="891283" y="1578911"/>
            <a:ext cx="10577847" cy="4142268"/>
          </a:xfrm>
        </p:spPr>
        <p:txBody>
          <a:bodyPr vert="horz" lIns="91440" tIns="45720" rIns="91440" bIns="45720" anchor="t">
            <a:normAutofit/>
          </a:bodyPr>
          <a:lstStyle/>
          <a:p>
            <a:pPr marL="0" indent="0">
              <a:lnSpc>
                <a:spcPct val="150000"/>
              </a:lnSpc>
              <a:buNone/>
            </a:pPr>
            <a:r>
              <a:rPr lang="en-GB" sz="2000" b="1" dirty="0">
                <a:latin typeface="Times New Roman"/>
                <a:cs typeface="Times New Roman"/>
              </a:rPr>
              <a:t>Evolving API</a:t>
            </a:r>
            <a:endParaRPr lang="en-US"/>
          </a:p>
          <a:p>
            <a:pPr marL="742950" lvl="1" indent="-285750">
              <a:lnSpc>
                <a:spcPct val="150000"/>
              </a:lnSpc>
              <a:buClrTx/>
              <a:buFont typeface="Arial" panose="020B0604020202020204" pitchFamily="34" charset="0"/>
              <a:buChar char="•"/>
            </a:pPr>
            <a:r>
              <a:rPr lang="en-GB" sz="1800" dirty="0">
                <a:latin typeface="Times New Roman"/>
                <a:cs typeface="Times New Roman"/>
              </a:rPr>
              <a:t>Regular updates by the Khronos Group.</a:t>
            </a:r>
            <a:endParaRPr lang="en-GB" sz="1800">
              <a:latin typeface="Times New Roman"/>
              <a:cs typeface="Times New Roman"/>
            </a:endParaRPr>
          </a:p>
          <a:p>
            <a:pPr marL="742950" lvl="1" indent="-285750">
              <a:lnSpc>
                <a:spcPct val="150000"/>
              </a:lnSpc>
              <a:buClrTx/>
              <a:buFont typeface="Arial" panose="020B0604020202020204" pitchFamily="34" charset="0"/>
              <a:buChar char="•"/>
            </a:pPr>
            <a:r>
              <a:rPr lang="en-GB" sz="1800" dirty="0">
                <a:latin typeface="Times New Roman"/>
                <a:cs typeface="Times New Roman"/>
              </a:rPr>
              <a:t>New versions include extended features.</a:t>
            </a:r>
            <a:endParaRPr lang="en-GB" sz="1800">
              <a:latin typeface="Times New Roman"/>
              <a:cs typeface="Times New Roman"/>
            </a:endParaRPr>
          </a:p>
          <a:p>
            <a:pPr marL="742950" lvl="1" indent="-285750">
              <a:lnSpc>
                <a:spcPct val="150000"/>
              </a:lnSpc>
              <a:buClrTx/>
              <a:buFont typeface="Arial" panose="020B0604020202020204" pitchFamily="34" charset="0"/>
              <a:buChar char="•"/>
            </a:pPr>
            <a:r>
              <a:rPr lang="en-GB" sz="1800" dirty="0">
                <a:latin typeface="Times New Roman"/>
                <a:cs typeface="Times New Roman"/>
              </a:rPr>
              <a:t>GPU vendors can provide additional functionalities through extensions.</a:t>
            </a:r>
            <a:endParaRPr lang="en-GB" sz="1800">
              <a:latin typeface="Times New Roman"/>
              <a:cs typeface="Times New Roman"/>
            </a:endParaRPr>
          </a:p>
          <a:p>
            <a:pPr marL="0" indent="0">
              <a:lnSpc>
                <a:spcPct val="150000"/>
              </a:lnSpc>
              <a:buNone/>
            </a:pPr>
            <a:r>
              <a:rPr lang="en-GB" sz="2000" b="1" dirty="0">
                <a:latin typeface="Times New Roman"/>
                <a:cs typeface="Times New Roman"/>
              </a:rPr>
              <a:t>Associated Libraries</a:t>
            </a:r>
          </a:p>
          <a:p>
            <a:pPr marL="800100" lvl="1" indent="-342900">
              <a:lnSpc>
                <a:spcPct val="150000"/>
              </a:lnSpc>
              <a:buClrTx/>
              <a:buFont typeface="Arial" panose="020B0604020202020204" pitchFamily="34" charset="0"/>
              <a:buChar char="•"/>
            </a:pPr>
            <a:r>
              <a:rPr lang="en-GB" sz="1800" dirty="0">
                <a:latin typeface="Times New Roman"/>
                <a:cs typeface="Times New Roman"/>
              </a:rPr>
              <a:t>Initially released with OpenGL Utility Library.</a:t>
            </a:r>
            <a:endParaRPr lang="en-GB" sz="1800">
              <a:latin typeface="Times New Roman"/>
              <a:cs typeface="Times New Roman"/>
            </a:endParaRPr>
          </a:p>
          <a:p>
            <a:pPr marL="800100" lvl="1" indent="-342900">
              <a:lnSpc>
                <a:spcPct val="150000"/>
              </a:lnSpc>
              <a:buClrTx/>
              <a:buFont typeface="Arial" panose="020B0604020202020204" pitchFamily="34" charset="0"/>
              <a:buChar char="•"/>
            </a:pPr>
            <a:r>
              <a:rPr lang="en-GB" sz="1800" dirty="0">
                <a:latin typeface="Times New Roman"/>
                <a:cs typeface="Times New Roman"/>
              </a:rPr>
              <a:t>OpenGL Utility Toolkit (GLUT) added for ease of use; later superseded by </a:t>
            </a:r>
            <a:r>
              <a:rPr lang="en-GB" sz="1800" err="1">
                <a:latin typeface="Times New Roman"/>
                <a:cs typeface="Times New Roman"/>
              </a:rPr>
              <a:t>FreeGLUT</a:t>
            </a:r>
            <a:r>
              <a:rPr lang="en-GB" sz="1800" dirty="0">
                <a:latin typeface="Times New Roman"/>
                <a:cs typeface="Times New Roman"/>
              </a:rPr>
              <a:t>.</a:t>
            </a:r>
            <a:endParaRPr lang="en-GB" sz="1800">
              <a:latin typeface="Times New Roman"/>
              <a:cs typeface="Times New Roman"/>
            </a:endParaRPr>
          </a:p>
          <a:p>
            <a:pPr marL="800100" lvl="1" indent="-342900">
              <a:lnSpc>
                <a:spcPct val="150000"/>
              </a:lnSpc>
              <a:buClrTx/>
              <a:buFont typeface="Arial" panose="020B0604020202020204" pitchFamily="34" charset="0"/>
              <a:buChar char="•"/>
            </a:pPr>
            <a:r>
              <a:rPr lang="en-GB" sz="1800" dirty="0">
                <a:latin typeface="Times New Roman"/>
                <a:cs typeface="Times New Roman"/>
              </a:rPr>
              <a:t>Additional libraries include GLEE, GLEW, and gliding.</a:t>
            </a:r>
            <a:endParaRPr lang="en-GB" sz="1800">
              <a:latin typeface="Times New Roman"/>
              <a:cs typeface="Times New Roman"/>
            </a:endParaRPr>
          </a:p>
          <a:p>
            <a:pPr>
              <a:lnSpc>
                <a:spcPct val="150000"/>
              </a:lnSpc>
            </a:pPr>
            <a:endParaRPr lang="en-IN" sz="1800" dirty="0">
              <a:latin typeface="Times New Roman"/>
              <a:cs typeface="Times New Roman"/>
            </a:endParaRPr>
          </a:p>
        </p:txBody>
      </p:sp>
    </p:spTree>
    <p:extLst>
      <p:ext uri="{BB962C8B-B14F-4D97-AF65-F5344CB8AC3E}">
        <p14:creationId xmlns:p14="http://schemas.microsoft.com/office/powerpoint/2010/main" val="3444966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BC283-68EC-3D46-A638-CF2FAA99307F}"/>
              </a:ext>
            </a:extLst>
          </p:cNvPr>
          <p:cNvSpPr>
            <a:spLocks noGrp="1"/>
          </p:cNvSpPr>
          <p:nvPr>
            <p:ph type="title"/>
          </p:nvPr>
        </p:nvSpPr>
        <p:spPr>
          <a:xfrm>
            <a:off x="807308" y="223151"/>
            <a:ext cx="10363200" cy="1143000"/>
          </a:xfrm>
        </p:spPr>
        <p:txBody>
          <a:bodyPr>
            <a:normAutofit/>
          </a:bodyPr>
          <a:lstStyle/>
          <a:p>
            <a:pPr algn="ctr"/>
            <a:r>
              <a:rPr lang="en-IN" sz="3800" b="1" dirty="0">
                <a:solidFill>
                  <a:schemeClr val="tx1"/>
                </a:solidFill>
                <a:latin typeface="Times New Roman" panose="02020603050405020304" pitchFamily="18" charset="0"/>
                <a:cs typeface="Times New Roman" panose="02020603050405020304" pitchFamily="18" charset="0"/>
              </a:rPr>
              <a:t>Implementation of OpenGL</a:t>
            </a:r>
          </a:p>
        </p:txBody>
      </p:sp>
      <p:sp>
        <p:nvSpPr>
          <p:cNvPr id="3" name="Date Placeholder 2">
            <a:extLst>
              <a:ext uri="{FF2B5EF4-FFF2-40B4-BE49-F238E27FC236}">
                <a16:creationId xmlns:a16="http://schemas.microsoft.com/office/drawing/2014/main" id="{1920AC15-98A9-FA37-49EA-04C9D1D653E2}"/>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E5746F1C-56FE-A863-6F97-EF706B2C4E03}"/>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E499A45E-879F-5C1F-1220-E696904CFCCD}"/>
              </a:ext>
            </a:extLst>
          </p:cNvPr>
          <p:cNvSpPr>
            <a:spLocks noGrp="1"/>
          </p:cNvSpPr>
          <p:nvPr>
            <p:ph type="sldNum" sz="quarter" idx="12"/>
          </p:nvPr>
        </p:nvSpPr>
        <p:spPr/>
        <p:txBody>
          <a:bodyPr/>
          <a:lstStyle/>
          <a:p>
            <a:fld id="{80A3A3F3-8EDC-49BE-84B5-3735161BD4D6}" type="slidenum">
              <a:rPr lang="en-US" smtClean="0"/>
              <a:pPr/>
              <a:t>8</a:t>
            </a:fld>
            <a:endParaRPr lang="en-US"/>
          </a:p>
        </p:txBody>
      </p:sp>
      <p:sp>
        <p:nvSpPr>
          <p:cNvPr id="7" name="Rectangle 1">
            <a:extLst>
              <a:ext uri="{FF2B5EF4-FFF2-40B4-BE49-F238E27FC236}">
                <a16:creationId xmlns:a16="http://schemas.microsoft.com/office/drawing/2014/main" id="{21350D8B-077E-FA9E-46B2-CC725B559E27}"/>
              </a:ext>
            </a:extLst>
          </p:cNvPr>
          <p:cNvSpPr>
            <a:spLocks noGrp="1" noChangeArrowheads="1"/>
          </p:cNvSpPr>
          <p:nvPr>
            <p:ph sz="quarter" idx="1"/>
          </p:nvPr>
        </p:nvSpPr>
        <p:spPr bwMode="auto">
          <a:xfrm>
            <a:off x="1366557" y="1491545"/>
            <a:ext cx="9699895" cy="42898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Arial"/>
              </a:rPr>
              <a:t>Mesa 3D</a:t>
            </a:r>
            <a:endParaRPr lang="en-US" altLang="en-US" sz="2000" b="0" i="0" u="none" strike="noStrike" cap="none" normalizeH="0" baseline="0" dirty="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An open-source implementation of OpenGL.</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Capable of pure software rendering.</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Can utilize hardware acceleration on platforms like BSD, Linux.</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Takes advantage of Direct Rendering Infrastructure (DRI).</a:t>
            </a:r>
            <a:endParaRPr lang="en-US" altLang="en-US" sz="1800">
              <a:latin typeface="Times New Roman"/>
              <a:cs typeface="Arial"/>
            </a:endParaRPr>
          </a:p>
          <a:p>
            <a:pPr marL="0" marR="0" lvl="0" indent="0" algn="l" defTabSz="914400" rtl="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Arial"/>
              </a:rPr>
              <a:t>Key Points</a:t>
            </a:r>
            <a:endParaRPr lang="en-US" altLang="en-US" sz="2000" b="0" i="0" u="none" strike="noStrike" cap="none" normalizeH="0" baseline="0" dirty="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Widely adopted for graphics rendering in various applications.</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Supports a broad range of hardware and software environments.</a:t>
            </a:r>
            <a:endParaRPr lang="en-US" altLang="en-US" sz="1800" b="0" i="0" u="none" strike="noStrike" cap="none" normalizeH="0" baseline="0">
              <a:ln>
                <a:noFill/>
              </a:ln>
              <a:effectLst/>
              <a:latin typeface="Times New Roman"/>
              <a:cs typeface="Arial"/>
            </a:endParaRPr>
          </a:p>
          <a:p>
            <a:pPr lvl="1" eaLnBrk="0" fontAlgn="base" hangingPunct="0">
              <a:lnSpc>
                <a:spcPct val="150000"/>
              </a:lnSpc>
              <a:spcBef>
                <a:spcPct val="0"/>
              </a:spcBef>
              <a:spcAft>
                <a:spcPct val="0"/>
              </a:spcAft>
              <a:buClrTx/>
              <a:buFont typeface="Arial" panose="020B0604020202020204" pitchFamily="34" charset="0"/>
              <a:buChar char="•"/>
            </a:pPr>
            <a:r>
              <a:rPr kumimoji="0" lang="en-US" altLang="en-US" sz="1800" b="0" i="0" u="none" strike="noStrike" cap="none" normalizeH="0" baseline="0" dirty="0">
                <a:ln>
                  <a:noFill/>
                </a:ln>
                <a:effectLst/>
                <a:latin typeface="Times New Roman"/>
                <a:cs typeface="Arial"/>
              </a:rPr>
              <a:t>Essential for game development, simulations, and graphic design.</a:t>
            </a:r>
            <a:endParaRPr lang="en-US" altLang="en-US" sz="1800" b="0" i="0" u="none" strike="noStrike" cap="none" normalizeH="0" baseline="0">
              <a:ln>
                <a:noFill/>
              </a:ln>
              <a:effectLst/>
              <a:latin typeface="Times New Roman"/>
              <a:cs typeface="Arial"/>
            </a:endParaRPr>
          </a:p>
          <a:p>
            <a:pPr marL="457200" marR="0" lvl="0" indent="-457200" algn="l" defTabSz="914400" rtl="0" eaLnBrk="0" fontAlgn="base" latinLnBrk="0" hangingPunct="0">
              <a:lnSpc>
                <a:spcPct val="150000"/>
              </a:lnSpc>
              <a:spcBef>
                <a:spcPct val="0"/>
              </a:spcBef>
              <a:spcAft>
                <a:spcPct val="0"/>
              </a:spcAft>
              <a:buClrTx/>
              <a:buSzTx/>
              <a:buFontTx/>
              <a:buAutoNum type="arabicPeriod"/>
              <a:tabLst/>
            </a:pPr>
            <a:endParaRPr lang="en-US" altLang="en-US" sz="1800" b="0" i="0" u="none" strike="noStrike" cap="none" normalizeH="0" baseline="0" dirty="0">
              <a:ln>
                <a:noFill/>
              </a:ln>
              <a:effectLst/>
              <a:latin typeface="Times New Roman"/>
              <a:cs typeface="Times New Roman"/>
            </a:endParaRPr>
          </a:p>
        </p:txBody>
      </p:sp>
    </p:spTree>
    <p:extLst>
      <p:ext uri="{BB962C8B-B14F-4D97-AF65-F5344CB8AC3E}">
        <p14:creationId xmlns:p14="http://schemas.microsoft.com/office/powerpoint/2010/main" val="1178068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912B9-2ADA-D761-79B5-8F9580726205}"/>
              </a:ext>
            </a:extLst>
          </p:cNvPr>
          <p:cNvSpPr>
            <a:spLocks noGrp="1"/>
          </p:cNvSpPr>
          <p:nvPr>
            <p:ph type="title"/>
          </p:nvPr>
        </p:nvSpPr>
        <p:spPr>
          <a:xfrm>
            <a:off x="1002957" y="-3389"/>
            <a:ext cx="10363200" cy="1143000"/>
          </a:xfrm>
        </p:spPr>
        <p:txBody>
          <a:bodyPr>
            <a:normAutofit/>
          </a:bodyPr>
          <a:lstStyle/>
          <a:p>
            <a:pPr algn="ctr"/>
            <a:r>
              <a:rPr lang="en-GB" sz="3800" b="1" dirty="0">
                <a:solidFill>
                  <a:schemeClr val="tx1"/>
                </a:solidFill>
                <a:latin typeface="Times New Roman" panose="02020603050405020304" pitchFamily="18" charset="0"/>
                <a:cs typeface="Times New Roman" panose="02020603050405020304" pitchFamily="18" charset="0"/>
              </a:rPr>
              <a:t>Introduction to CGIP</a:t>
            </a:r>
            <a:endParaRPr lang="en-IN" sz="3800" b="1" dirty="0">
              <a:solidFill>
                <a:schemeClr val="tx1"/>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4143F96D-1F45-91D8-9142-6A8EF5F6D6D9}"/>
              </a:ext>
            </a:extLst>
          </p:cNvPr>
          <p:cNvSpPr>
            <a:spLocks noGrp="1"/>
          </p:cNvSpPr>
          <p:nvPr>
            <p:ph type="dt" sz="half" idx="10"/>
          </p:nvPr>
        </p:nvSpPr>
        <p:spPr/>
        <p:txBody>
          <a:bodyPr/>
          <a:lstStyle/>
          <a:p>
            <a:fld id="{1BC18043-1F1D-4DEC-A779-53CDDC30EEAA}" type="datetime5">
              <a:rPr lang="en-US" smtClean="0"/>
              <a:pPr/>
              <a:t>19-Jul-24</a:t>
            </a:fld>
            <a:endParaRPr lang="en-US"/>
          </a:p>
        </p:txBody>
      </p:sp>
      <p:sp>
        <p:nvSpPr>
          <p:cNvPr id="4" name="Footer Placeholder 3">
            <a:extLst>
              <a:ext uri="{FF2B5EF4-FFF2-40B4-BE49-F238E27FC236}">
                <a16:creationId xmlns:a16="http://schemas.microsoft.com/office/drawing/2014/main" id="{821EF47C-F27A-D628-4F92-C24F0E054033}"/>
              </a:ext>
            </a:extLst>
          </p:cNvPr>
          <p:cNvSpPr>
            <a:spLocks noGrp="1"/>
          </p:cNvSpPr>
          <p:nvPr>
            <p:ph type="ftr" sz="quarter" idx="11"/>
          </p:nvPr>
        </p:nvSpPr>
        <p:spPr/>
        <p:txBody>
          <a:bodyPr/>
          <a:lstStyle/>
          <a:p>
            <a:r>
              <a:rPr lang="en-US"/>
              <a:t>Department of CSE, Acharya Institute of Technology</a:t>
            </a:r>
          </a:p>
        </p:txBody>
      </p:sp>
      <p:sp>
        <p:nvSpPr>
          <p:cNvPr id="5" name="Slide Number Placeholder 4">
            <a:extLst>
              <a:ext uri="{FF2B5EF4-FFF2-40B4-BE49-F238E27FC236}">
                <a16:creationId xmlns:a16="http://schemas.microsoft.com/office/drawing/2014/main" id="{28E63542-0661-E203-2FC1-F87EC34E4D7D}"/>
              </a:ext>
            </a:extLst>
          </p:cNvPr>
          <p:cNvSpPr>
            <a:spLocks noGrp="1"/>
          </p:cNvSpPr>
          <p:nvPr>
            <p:ph type="sldNum" sz="quarter" idx="12"/>
          </p:nvPr>
        </p:nvSpPr>
        <p:spPr/>
        <p:txBody>
          <a:bodyPr/>
          <a:lstStyle/>
          <a:p>
            <a:fld id="{80A3A3F3-8EDC-49BE-84B5-3735161BD4D6}" type="slidenum">
              <a:rPr lang="en-US" smtClean="0"/>
              <a:pPr/>
              <a:t>9</a:t>
            </a:fld>
            <a:endParaRPr lang="en-US"/>
          </a:p>
        </p:txBody>
      </p:sp>
      <p:sp>
        <p:nvSpPr>
          <p:cNvPr id="8" name="Rectangle 2">
            <a:extLst>
              <a:ext uri="{FF2B5EF4-FFF2-40B4-BE49-F238E27FC236}">
                <a16:creationId xmlns:a16="http://schemas.microsoft.com/office/drawing/2014/main" id="{A772C2CA-91C6-85D6-A0A1-3BB1D38BBEF3}"/>
              </a:ext>
            </a:extLst>
          </p:cNvPr>
          <p:cNvSpPr>
            <a:spLocks noGrp="1" noChangeArrowheads="1"/>
          </p:cNvSpPr>
          <p:nvPr>
            <p:ph sz="quarter" idx="1"/>
          </p:nvPr>
        </p:nvSpPr>
        <p:spPr bwMode="auto">
          <a:xfrm>
            <a:off x="1001267" y="1125579"/>
            <a:ext cx="10808898" cy="57462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None/>
              <a:tabLst/>
            </a:pPr>
            <a:r>
              <a:rPr kumimoji="0" lang="en-US" altLang="en-US" sz="2000" b="1" i="0" u="none" strike="noStrike" cap="none" normalizeH="0" baseline="0" dirty="0">
                <a:ln>
                  <a:noFill/>
                </a:ln>
                <a:effectLst/>
                <a:latin typeface="Times New Roman"/>
                <a:cs typeface="Times New Roman"/>
              </a:rPr>
              <a:t>What is CGIP?</a:t>
            </a:r>
            <a:endParaRPr lang="en-US"/>
          </a:p>
          <a:p>
            <a:pPr algn="just" eaLnBrk="0" fontAlgn="base" hangingPunct="0">
              <a:lnSpc>
                <a:spcPct val="150000"/>
              </a:lnSpc>
              <a:spcBef>
                <a:spcPct val="0"/>
              </a:spcBef>
              <a:spcAft>
                <a:spcPct val="0"/>
              </a:spcAft>
              <a:buClrTx/>
              <a:buFont typeface="Arial" panose="020B0604020202020204" pitchFamily="34" charset="0"/>
              <a:buChar char="•"/>
            </a:pPr>
            <a:r>
              <a:rPr kumimoji="0" lang="en-US" altLang="en-US" sz="1800" b="1" i="0" u="none" strike="noStrike" cap="none" normalizeH="0" baseline="0">
                <a:ln>
                  <a:noFill/>
                </a:ln>
                <a:effectLst/>
                <a:latin typeface="Times New Roman"/>
                <a:cs typeface="Times New Roman"/>
              </a:rPr>
              <a:t>Computer Graphics (CG)</a:t>
            </a:r>
            <a:r>
              <a:rPr kumimoji="0" lang="en-US" altLang="en-US" sz="1800" b="0" i="0" u="none" strike="noStrike" cap="none" normalizeH="0" baseline="0" dirty="0">
                <a:ln>
                  <a:noFill/>
                </a:ln>
                <a:effectLst/>
                <a:latin typeface="Times New Roman"/>
                <a:cs typeface="Times New Roman"/>
              </a:rPr>
              <a:t>: The creation, manipulation, and storage of geometric objects (like points, lines, curves, and polygons) and images on a computer.</a:t>
            </a:r>
            <a:endParaRPr lang="en-US" altLang="en-US" sz="1800" b="0" i="0" u="none" strike="noStrike" cap="none" normalizeH="0" baseline="0">
              <a:ln>
                <a:noFill/>
              </a:ln>
              <a:effectLst/>
              <a:latin typeface="Times New Roman"/>
              <a:cs typeface="Times New Roman"/>
            </a:endParaRPr>
          </a:p>
          <a:p>
            <a:pPr algn="just">
              <a:lnSpc>
                <a:spcPct val="150000"/>
              </a:lnSpc>
              <a:buClrTx/>
              <a:buFont typeface="Arial" panose="020B0604020202020204" pitchFamily="34" charset="0"/>
              <a:buChar char="•"/>
            </a:pPr>
            <a:r>
              <a:rPr kumimoji="0" lang="en-US" altLang="en-US" sz="1800" b="1" i="0" u="none" strike="noStrike" cap="none" normalizeH="0" baseline="0" dirty="0">
                <a:ln>
                  <a:noFill/>
                </a:ln>
                <a:effectLst/>
                <a:latin typeface="Times New Roman"/>
                <a:cs typeface="Times New Roman"/>
              </a:rPr>
              <a:t>Image Processing (IP)</a:t>
            </a:r>
            <a:r>
              <a:rPr kumimoji="0" lang="en-US" altLang="en-US" sz="1800" b="0" i="0" u="none" strike="noStrike" cap="none" normalizeH="0" baseline="0" dirty="0">
                <a:ln>
                  <a:noFill/>
                </a:ln>
                <a:effectLst/>
                <a:latin typeface="Times New Roman"/>
                <a:cs typeface="Times New Roman"/>
              </a:rPr>
              <a:t>: The analysis and manipulation of a digitized image, especially to improve its quality.</a:t>
            </a:r>
            <a:endParaRPr lang="en-US" altLang="en-US" sz="1800" b="0" i="0" u="none" strike="noStrike" cap="none" normalizeH="0" baseline="0">
              <a:ln>
                <a:noFill/>
              </a:ln>
              <a:effectLst/>
              <a:latin typeface="Times New Roman"/>
              <a:cs typeface="Times New Roman"/>
            </a:endParaRPr>
          </a:p>
          <a:p>
            <a:pPr marL="0" indent="0" algn="just">
              <a:lnSpc>
                <a:spcPct val="150000"/>
              </a:lnSpc>
              <a:buNone/>
            </a:pPr>
            <a:r>
              <a:rPr lang="en-GB" sz="2000" b="1" dirty="0">
                <a:latin typeface="Times New Roman"/>
                <a:cs typeface="Times New Roman"/>
              </a:rPr>
              <a:t>Applications of CGIP</a:t>
            </a:r>
          </a:p>
          <a:p>
            <a:pPr algn="just">
              <a:lnSpc>
                <a:spcPct val="150000"/>
              </a:lnSpc>
              <a:buClrTx/>
              <a:buFont typeface="Arial" panose="020B0604020202020204" pitchFamily="34" charset="0"/>
              <a:buChar char="•"/>
            </a:pPr>
            <a:r>
              <a:rPr lang="en-GB" sz="1800" dirty="0">
                <a:latin typeface="Times New Roman"/>
                <a:cs typeface="Times New Roman"/>
              </a:rPr>
              <a:t>Gaming and entertainment</a:t>
            </a:r>
            <a:endParaRPr lang="en-GB" sz="1800">
              <a:latin typeface="Times New Roman"/>
              <a:cs typeface="Times New Roman"/>
            </a:endParaRPr>
          </a:p>
          <a:p>
            <a:pPr algn="just">
              <a:lnSpc>
                <a:spcPct val="150000"/>
              </a:lnSpc>
              <a:buClrTx/>
              <a:buFont typeface="Arial" panose="020B0604020202020204" pitchFamily="34" charset="0"/>
              <a:buChar char="•"/>
            </a:pPr>
            <a:r>
              <a:rPr lang="en-GB" sz="1800" dirty="0">
                <a:latin typeface="Times New Roman"/>
                <a:cs typeface="Times New Roman"/>
              </a:rPr>
              <a:t>Medical imaging</a:t>
            </a:r>
            <a:endParaRPr lang="en-GB" sz="1800">
              <a:latin typeface="Times New Roman"/>
              <a:cs typeface="Times New Roman"/>
            </a:endParaRPr>
          </a:p>
          <a:p>
            <a:pPr algn="just">
              <a:lnSpc>
                <a:spcPct val="150000"/>
              </a:lnSpc>
              <a:buClrTx/>
              <a:buFont typeface="Arial" panose="020B0604020202020204" pitchFamily="34" charset="0"/>
              <a:buChar char="•"/>
            </a:pPr>
            <a:r>
              <a:rPr lang="en-GB" sz="1800" dirty="0">
                <a:latin typeface="Times New Roman" panose="02020603050405020304" pitchFamily="18" charset="0"/>
                <a:cs typeface="Times New Roman" panose="02020603050405020304" pitchFamily="18" charset="0"/>
              </a:rPr>
              <a:t>Scientific visualization</a:t>
            </a:r>
            <a:endParaRPr lang="en-GB" sz="1800">
              <a:latin typeface="Times New Roman" panose="02020603050405020304" pitchFamily="18" charset="0"/>
              <a:cs typeface="Times New Roman" panose="02020603050405020304" pitchFamily="18" charset="0"/>
            </a:endParaRPr>
          </a:p>
          <a:p>
            <a:pPr algn="just">
              <a:lnSpc>
                <a:spcPct val="150000"/>
              </a:lnSpc>
              <a:buClrTx/>
              <a:buFont typeface="Arial" panose="020B0604020202020204" pitchFamily="34" charset="0"/>
              <a:buChar char="•"/>
            </a:pPr>
            <a:r>
              <a:rPr lang="en-GB" sz="1800" dirty="0">
                <a:latin typeface="Times New Roman" panose="02020603050405020304" pitchFamily="18" charset="0"/>
                <a:cs typeface="Times New Roman" panose="02020603050405020304" pitchFamily="18" charset="0"/>
              </a:rPr>
              <a:t>Virtual reality and augmented reality</a:t>
            </a:r>
            <a:endParaRPr lang="en-GB" sz="1800">
              <a:latin typeface="Times New Roman" panose="02020603050405020304" pitchFamily="18" charset="0"/>
              <a:cs typeface="Times New Roman" panose="02020603050405020304" pitchFamily="18" charset="0"/>
            </a:endParaRPr>
          </a:p>
          <a:p>
            <a:pPr algn="just">
              <a:lnSpc>
                <a:spcPct val="150000"/>
              </a:lnSpc>
              <a:buClrTx/>
              <a:buFont typeface="Arial" panose="020B0604020202020204" pitchFamily="34" charset="0"/>
              <a:buChar char="•"/>
            </a:pPr>
            <a:r>
              <a:rPr lang="en-GB" sz="1800" dirty="0">
                <a:latin typeface="Times New Roman" panose="02020603050405020304" pitchFamily="18" charset="0"/>
                <a:cs typeface="Times New Roman" panose="02020603050405020304" pitchFamily="18" charset="0"/>
              </a:rPr>
              <a:t>Digital art and animations</a:t>
            </a:r>
            <a:endParaRPr lang="en-GB" sz="1800">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 typeface="Arial"/>
              <a:buChar char="•"/>
              <a:tabLst/>
            </a:pPr>
            <a:endParaRPr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endParaRPr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67226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201</TotalTime>
  <Words>3728</Words>
  <Application>Microsoft Office PowerPoint</Application>
  <PresentationFormat>Widescreen</PresentationFormat>
  <Paragraphs>387</Paragraphs>
  <Slides>38</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38</vt:i4>
      </vt:variant>
    </vt:vector>
  </HeadingPairs>
  <TitlesOfParts>
    <vt:vector size="49" baseType="lpstr">
      <vt:lpstr>Arial</vt:lpstr>
      <vt:lpstr>Arial,Sans-Serif</vt:lpstr>
      <vt:lpstr>Calibri</vt:lpstr>
      <vt:lpstr>Cambria</vt:lpstr>
      <vt:lpstr>Century Gothic</vt:lpstr>
      <vt:lpstr>Franklin Gothic Book</vt:lpstr>
      <vt:lpstr>Perpetua</vt:lpstr>
      <vt:lpstr>Symbol</vt:lpstr>
      <vt:lpstr>Times New Roman</vt:lpstr>
      <vt:lpstr>Wingdings 2</vt:lpstr>
      <vt:lpstr>Equity</vt:lpstr>
      <vt:lpstr>PowerPoint Presentation</vt:lpstr>
      <vt:lpstr>Acknowledgement</vt:lpstr>
      <vt:lpstr>PowerPoint Presentation</vt:lpstr>
      <vt:lpstr>Contents</vt:lpstr>
      <vt:lpstr>List of Figures</vt:lpstr>
      <vt:lpstr>        Introduction to OpenGL</vt:lpstr>
      <vt:lpstr>Development to OpenGL</vt:lpstr>
      <vt:lpstr>Implementation of OpenGL</vt:lpstr>
      <vt:lpstr>Introduction to CGIP</vt:lpstr>
      <vt:lpstr>Key Concepts in Computer Graphics</vt:lpstr>
      <vt:lpstr>Key Concepts in Image Processing</vt:lpstr>
      <vt:lpstr>Introduction on Mini Project topic</vt:lpstr>
      <vt:lpstr>Introduction on Mini Project topic</vt:lpstr>
      <vt:lpstr>Software  requirements</vt:lpstr>
      <vt:lpstr>Hardware  requirements</vt:lpstr>
      <vt:lpstr>PowerPoint Presentation</vt:lpstr>
      <vt:lpstr>Data Flow Diagrams</vt:lpstr>
      <vt:lpstr>User – Defined Functions</vt:lpstr>
      <vt:lpstr>Built - in Functions</vt:lpstr>
      <vt:lpstr>Built - in Functions</vt:lpstr>
      <vt:lpstr>Built - in Functions</vt:lpstr>
      <vt:lpstr>Code Snippets</vt:lpstr>
      <vt:lpstr>Code Snippets</vt:lpstr>
      <vt:lpstr>Code Snippets</vt:lpstr>
      <vt:lpstr>Code Snippets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Advantages</vt:lpstr>
      <vt:lpstr>Future Enhancements</vt:lpstr>
      <vt:lpstr>Future Enhancements</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QUANTITATIVE APPROACH FOR DETERMINING BREAST CANCER USING RADIO FREQUENCY AND MAXIMUM MEAN DISCREPANCY</dc:title>
  <dc:creator>nisarg ns</dc:creator>
  <cp:lastModifiedBy>Aditi Das</cp:lastModifiedBy>
  <cp:revision>564</cp:revision>
  <dcterms:created xsi:type="dcterms:W3CDTF">2018-02-24T18:55:40Z</dcterms:created>
  <dcterms:modified xsi:type="dcterms:W3CDTF">2024-07-19T06:12:01Z</dcterms:modified>
</cp:coreProperties>
</file>

<file path=docProps/thumbnail.jpeg>
</file>